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B13F9A"/>
    <a:srgbClr val="88307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C95F509-1F56-4D2D-A03A-C993BC180673}" type="datetimeFigureOut">
              <a:rPr lang="en-US" smtClean="0"/>
              <a:pPr/>
              <a:t>5/5/2018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AE3A534-D70A-4D3E-BE16-26B5C146F4A5}"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95F509-1F56-4D2D-A03A-C993BC180673}" type="datetimeFigureOut">
              <a:rPr lang="en-US" smtClean="0"/>
              <a:pPr/>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3A534-D70A-4D3E-BE16-26B5C146F4A5}"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95F509-1F56-4D2D-A03A-C993BC180673}" type="datetimeFigureOut">
              <a:rPr lang="en-US" smtClean="0"/>
              <a:pPr/>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3A534-D70A-4D3E-BE16-26B5C146F4A5}"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95F509-1F56-4D2D-A03A-C993BC180673}" type="datetimeFigureOut">
              <a:rPr lang="en-US" smtClean="0"/>
              <a:pPr/>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3A534-D70A-4D3E-BE16-26B5C146F4A5}"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95F509-1F56-4D2D-A03A-C993BC180673}" type="datetimeFigureOut">
              <a:rPr lang="en-US" smtClean="0"/>
              <a:pPr/>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3A534-D70A-4D3E-BE16-26B5C146F4A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95F509-1F56-4D2D-A03A-C993BC180673}" type="datetimeFigureOut">
              <a:rPr lang="en-US" smtClean="0"/>
              <a:pPr/>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3A534-D70A-4D3E-BE16-26B5C146F4A5}"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95F509-1F56-4D2D-A03A-C993BC180673}" type="datetimeFigureOut">
              <a:rPr lang="en-US" smtClean="0"/>
              <a:pPr/>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3A534-D70A-4D3E-BE16-26B5C146F4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95F509-1F56-4D2D-A03A-C993BC180673}" type="datetimeFigureOut">
              <a:rPr lang="en-US" smtClean="0"/>
              <a:pPr/>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3A534-D70A-4D3E-BE16-26B5C146F4A5}"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5F509-1F56-4D2D-A03A-C993BC180673}" type="datetimeFigureOut">
              <a:rPr lang="en-US" smtClean="0"/>
              <a:pPr/>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3A534-D70A-4D3E-BE16-26B5C146F4A5}"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C95F509-1F56-4D2D-A03A-C993BC180673}" type="datetimeFigureOut">
              <a:rPr lang="en-US" smtClean="0"/>
              <a:pPr/>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3A534-D70A-4D3E-BE16-26B5C146F4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C95F509-1F56-4D2D-A03A-C993BC180673}" type="datetimeFigureOut">
              <a:rPr lang="en-US" smtClean="0"/>
              <a:pPr/>
              <a:t>5/5/2018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AE3A534-D70A-4D3E-BE16-26B5C146F4A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C95F509-1F56-4D2D-A03A-C993BC180673}" type="datetimeFigureOut">
              <a:rPr lang="en-US" smtClean="0"/>
              <a:pPr/>
              <a:t>5/5/2018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AE3A534-D70A-4D3E-BE16-26B5C146F4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circl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9297" y="44624"/>
            <a:ext cx="5170895" cy="2393746"/>
          </a:xfrm>
        </p:spPr>
        <p:txBody>
          <a:bodyPr>
            <a:noAutofit/>
          </a:bodyPr>
          <a:lstStyle/>
          <a:p>
            <a:pPr algn="ctr"/>
            <a:r>
              <a:rPr lang="ro-RO" sz="3600" dirty="0" smtClean="0"/>
              <a:t>SOFT EDUCATION:</a:t>
            </a:r>
            <a:br>
              <a:rPr lang="ro-RO" sz="3600" dirty="0" smtClean="0"/>
            </a:br>
            <a:r>
              <a:rPr lang="ro-RO" sz="3600" dirty="0" smtClean="0"/>
              <a:t> Closures of clothing products</a:t>
            </a:r>
            <a:endParaRPr lang="en-US" sz="3600" dirty="0"/>
          </a:p>
        </p:txBody>
      </p:sp>
      <p:sp>
        <p:nvSpPr>
          <p:cNvPr id="3" name="Subtitle 2"/>
          <p:cNvSpPr>
            <a:spLocks noGrp="1"/>
          </p:cNvSpPr>
          <p:nvPr>
            <p:ph type="subTitle" idx="1"/>
          </p:nvPr>
        </p:nvSpPr>
        <p:spPr>
          <a:xfrm>
            <a:off x="150610" y="5445224"/>
            <a:ext cx="7772400" cy="1368152"/>
          </a:xfrm>
        </p:spPr>
        <p:txBody>
          <a:bodyPr>
            <a:normAutofit/>
          </a:bodyPr>
          <a:lstStyle/>
          <a:p>
            <a:pPr algn="just"/>
            <a:r>
              <a:rPr lang="ro-RO" sz="2400" dirty="0" smtClean="0">
                <a:solidFill>
                  <a:schemeClr val="tx1">
                    <a:lumMod val="95000"/>
                    <a:lumOff val="5000"/>
                  </a:schemeClr>
                </a:solidFill>
                <a:effectLst>
                  <a:outerShdw blurRad="38100" dist="38100" dir="2700000" algn="tl">
                    <a:srgbClr val="000000">
                      <a:alpha val="43137"/>
                    </a:srgbClr>
                  </a:outerShdw>
                </a:effectLst>
              </a:rPr>
              <a:t>Profesor: BOLOHAN ROMEO</a:t>
            </a:r>
          </a:p>
          <a:p>
            <a:pPr algn="just"/>
            <a:r>
              <a:rPr lang="ro-RO" sz="2400" dirty="0" smtClean="0">
                <a:solidFill>
                  <a:schemeClr val="tx1">
                    <a:lumMod val="95000"/>
                    <a:lumOff val="5000"/>
                  </a:schemeClr>
                </a:solidFill>
                <a:effectLst>
                  <a:outerShdw blurRad="38100" dist="38100" dir="2700000" algn="tl">
                    <a:srgbClr val="000000">
                      <a:alpha val="43137"/>
                    </a:srgbClr>
                  </a:outerShdw>
                </a:effectLst>
              </a:rPr>
              <a:t>Şcoala: LICEUL TEHNOLOGIC MIHAI EMINESCU DUMBRAVENI, SUCEAVA, ROMANIA</a:t>
            </a:r>
            <a:endParaRPr lang="en-US" sz="2400" dirty="0" smtClean="0">
              <a:solidFill>
                <a:schemeClr val="tx1">
                  <a:lumMod val="95000"/>
                  <a:lumOff val="5000"/>
                </a:schemeClr>
              </a:solidFill>
              <a:effectLst>
                <a:outerShdw blurRad="38100" dist="38100" dir="2700000" algn="tl">
                  <a:srgbClr val="000000">
                    <a:alpha val="43137"/>
                  </a:srgbClr>
                </a:outerShdw>
              </a:effectLst>
            </a:endParaRPr>
          </a:p>
          <a:p>
            <a:endParaRPr lang="en-US" dirty="0">
              <a:solidFill>
                <a:schemeClr val="tx1">
                  <a:lumMod val="95000"/>
                  <a:lumOff val="5000"/>
                </a:schemeClr>
              </a:solidFill>
            </a:endParaRPr>
          </a:p>
        </p:txBody>
      </p:sp>
      <p:pic>
        <p:nvPicPr>
          <p:cNvPr id="286722" name="Picture 2" descr="http://www.clipartkid.com/images/172/zipper-clipart-JtN9IN-clipart.gif"/>
          <p:cNvPicPr>
            <a:picLocks noChangeAspect="1" noChangeArrowheads="1"/>
          </p:cNvPicPr>
          <p:nvPr/>
        </p:nvPicPr>
        <p:blipFill>
          <a:blip r:embed="rId2" cstate="print"/>
          <a:srcRect/>
          <a:stretch>
            <a:fillRect/>
          </a:stretch>
        </p:blipFill>
        <p:spPr bwMode="auto">
          <a:xfrm>
            <a:off x="237384" y="259038"/>
            <a:ext cx="857250" cy="1847851"/>
          </a:xfrm>
          <a:prstGeom prst="rect">
            <a:avLst/>
          </a:prstGeom>
          <a:noFill/>
        </p:spPr>
      </p:pic>
      <p:pic>
        <p:nvPicPr>
          <p:cNvPr id="286725" name="Picture 5"/>
          <p:cNvPicPr>
            <a:picLocks noChangeAspect="1" noChangeArrowheads="1"/>
          </p:cNvPicPr>
          <p:nvPr/>
        </p:nvPicPr>
        <p:blipFill>
          <a:blip r:embed="rId3" cstate="print"/>
          <a:srcRect/>
          <a:stretch>
            <a:fillRect/>
          </a:stretch>
        </p:blipFill>
        <p:spPr bwMode="auto">
          <a:xfrm>
            <a:off x="179923" y="4000511"/>
            <a:ext cx="1533525" cy="981075"/>
          </a:xfrm>
          <a:prstGeom prst="rect">
            <a:avLst/>
          </a:prstGeom>
          <a:noFill/>
          <a:ln w="9525">
            <a:noFill/>
            <a:miter lim="800000"/>
            <a:headEnd/>
            <a:tailEnd/>
          </a:ln>
          <a:effectLst/>
        </p:spPr>
      </p:pic>
      <p:pic>
        <p:nvPicPr>
          <p:cNvPr id="286726" name="Picture 6"/>
          <p:cNvPicPr>
            <a:picLocks noChangeAspect="1" noChangeArrowheads="1"/>
          </p:cNvPicPr>
          <p:nvPr/>
        </p:nvPicPr>
        <p:blipFill>
          <a:blip r:embed="rId4" cstate="print"/>
          <a:srcRect/>
          <a:stretch>
            <a:fillRect/>
          </a:stretch>
        </p:blipFill>
        <p:spPr bwMode="auto">
          <a:xfrm>
            <a:off x="6156176" y="1315875"/>
            <a:ext cx="2812709" cy="3143272"/>
          </a:xfrm>
          <a:prstGeom prst="rect">
            <a:avLst/>
          </a:prstGeom>
          <a:noFill/>
          <a:ln w="9525">
            <a:noFill/>
            <a:miter lim="800000"/>
            <a:headEnd/>
            <a:tailEnd/>
          </a:ln>
          <a:effectLst/>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89282" y="3086442"/>
            <a:ext cx="1854726" cy="1854726"/>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500"/>
                                        <p:tgtEl>
                                          <p:spTgt spid="3">
                                            <p:txEl>
                                              <p:pRg st="0" end="0"/>
                                            </p:txEl>
                                          </p:spTgt>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500"/>
                                        <p:tgtEl>
                                          <p:spTgt spid="3">
                                            <p:txEl>
                                              <p:pRg st="1" end="1"/>
                                            </p:txEl>
                                          </p:spTgt>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286722"/>
                                        </p:tgtEl>
                                        <p:attrNameLst>
                                          <p:attrName>style.visibility</p:attrName>
                                        </p:attrNameLst>
                                      </p:cBhvr>
                                      <p:to>
                                        <p:strVal val="visible"/>
                                      </p:to>
                                    </p:set>
                                    <p:animEffect transition="in" filter="circle(in)">
                                      <p:cBhvr>
                                        <p:cTn id="19" dur="500"/>
                                        <p:tgtEl>
                                          <p:spTgt spid="286722"/>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286725"/>
                                        </p:tgtEl>
                                        <p:attrNameLst>
                                          <p:attrName>style.visibility</p:attrName>
                                        </p:attrNameLst>
                                      </p:cBhvr>
                                      <p:to>
                                        <p:strVal val="visible"/>
                                      </p:to>
                                    </p:set>
                                    <p:animEffect transition="in" filter="circle(in)">
                                      <p:cBhvr>
                                        <p:cTn id="23" dur="500"/>
                                        <p:tgtEl>
                                          <p:spTgt spid="286725"/>
                                        </p:tgtEl>
                                      </p:cBhvr>
                                    </p:animEffect>
                                  </p:childTnLst>
                                </p:cTn>
                              </p:par>
                            </p:childTnLst>
                          </p:cTn>
                        </p:par>
                        <p:par>
                          <p:cTn id="24" fill="hold">
                            <p:stCondLst>
                              <p:cond delay="2500"/>
                            </p:stCondLst>
                            <p:childTnLst>
                              <p:par>
                                <p:cTn id="25" presetID="6" presetClass="entr" presetSubtype="16" fill="hold" nodeType="afterEffect">
                                  <p:stCondLst>
                                    <p:cond delay="0"/>
                                  </p:stCondLst>
                                  <p:childTnLst>
                                    <p:set>
                                      <p:cBhvr>
                                        <p:cTn id="26" dur="1" fill="hold">
                                          <p:stCondLst>
                                            <p:cond delay="0"/>
                                          </p:stCondLst>
                                        </p:cTn>
                                        <p:tgtEl>
                                          <p:spTgt spid="286726"/>
                                        </p:tgtEl>
                                        <p:attrNameLst>
                                          <p:attrName>style.visibility</p:attrName>
                                        </p:attrNameLst>
                                      </p:cBhvr>
                                      <p:to>
                                        <p:strVal val="visible"/>
                                      </p:to>
                                    </p:set>
                                    <p:animEffect transition="in" filter="circle(in)">
                                      <p:cBhvr>
                                        <p:cTn id="27" dur="500"/>
                                        <p:tgtEl>
                                          <p:spTgt spid="286726"/>
                                        </p:tgtEl>
                                      </p:cBhvr>
                                    </p:animEffect>
                                  </p:childTnLst>
                                </p:cTn>
                              </p:par>
                            </p:childTnLst>
                          </p:cTn>
                        </p:par>
                        <p:par>
                          <p:cTn id="28" fill="hold">
                            <p:stCondLst>
                              <p:cond delay="3000"/>
                            </p:stCondLst>
                            <p:childTnLst>
                              <p:par>
                                <p:cTn id="29" presetID="6"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Decorative zips</a:t>
            </a:r>
            <a:endParaRPr lang="en-US" dirty="0"/>
          </a:p>
        </p:txBody>
      </p:sp>
      <p:pic>
        <p:nvPicPr>
          <p:cNvPr id="290818" name="Picture 2"/>
          <p:cNvPicPr>
            <a:picLocks noGrp="1" noChangeAspect="1" noChangeArrowheads="1"/>
          </p:cNvPicPr>
          <p:nvPr>
            <p:ph idx="1"/>
          </p:nvPr>
        </p:nvPicPr>
        <p:blipFill>
          <a:blip r:embed="rId2" cstate="print"/>
          <a:srcRect/>
          <a:stretch>
            <a:fillRect/>
          </a:stretch>
        </p:blipFill>
        <p:spPr bwMode="auto">
          <a:xfrm>
            <a:off x="2571736" y="1647819"/>
            <a:ext cx="3962400" cy="923925"/>
          </a:xfrm>
          <a:prstGeom prst="rect">
            <a:avLst/>
          </a:prstGeom>
          <a:ln>
            <a:noFill/>
          </a:ln>
          <a:effectLst>
            <a:softEdge rad="112500"/>
          </a:effectLst>
        </p:spPr>
      </p:pic>
      <p:pic>
        <p:nvPicPr>
          <p:cNvPr id="290819" name="Picture 3"/>
          <p:cNvPicPr>
            <a:picLocks noChangeAspect="1" noChangeArrowheads="1"/>
          </p:cNvPicPr>
          <p:nvPr/>
        </p:nvPicPr>
        <p:blipFill>
          <a:blip r:embed="rId3" cstate="print"/>
          <a:srcRect/>
          <a:stretch>
            <a:fillRect/>
          </a:stretch>
        </p:blipFill>
        <p:spPr bwMode="auto">
          <a:xfrm>
            <a:off x="2243138" y="3219468"/>
            <a:ext cx="4657725" cy="2781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90818"/>
                                        </p:tgtEl>
                                        <p:attrNameLst>
                                          <p:attrName>style.visibility</p:attrName>
                                        </p:attrNameLst>
                                      </p:cBhvr>
                                      <p:to>
                                        <p:strVal val="visible"/>
                                      </p:to>
                                    </p:set>
                                    <p:animEffect transition="in" filter="circle(in)">
                                      <p:cBhvr>
                                        <p:cTn id="11" dur="500"/>
                                        <p:tgtEl>
                                          <p:spTgt spid="290818"/>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290819"/>
                                        </p:tgtEl>
                                        <p:attrNameLst>
                                          <p:attrName>style.visibility</p:attrName>
                                        </p:attrNameLst>
                                      </p:cBhvr>
                                      <p:to>
                                        <p:strVal val="visible"/>
                                      </p:to>
                                    </p:set>
                                    <p:animEffect transition="in" filter="circle(in)">
                                      <p:cBhvr>
                                        <p:cTn id="15" dur="500"/>
                                        <p:tgtEl>
                                          <p:spTgt spid="290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17747"/>
            <a:ext cx="8229600" cy="4097335"/>
          </a:xfrm>
        </p:spPr>
        <p:txBody>
          <a:bodyPr/>
          <a:lstStyle/>
          <a:p>
            <a:pPr algn="just"/>
            <a:r>
              <a:rPr lang="en-US" dirty="0" smtClean="0"/>
              <a:t>Zip fasteners with an aesthetic role can be placed on a wide range of items and sub-assemblies of the product: blouse, jacket, dress, skirt, long sleeve ends or trousers, side skirts, jackets, pants, but the zipper as such can also be used outside the closures.</a:t>
            </a:r>
            <a:endParaRPr lang="en-US" dirty="0"/>
          </a:p>
        </p:txBody>
      </p:sp>
      <p:sp>
        <p:nvSpPr>
          <p:cNvPr id="3" name="Title 2"/>
          <p:cNvSpPr>
            <a:spLocks noGrp="1"/>
          </p:cNvSpPr>
          <p:nvPr>
            <p:ph type="title"/>
          </p:nvPr>
        </p:nvSpPr>
        <p:spPr>
          <a:xfrm>
            <a:off x="457200" y="642926"/>
            <a:ext cx="8229600" cy="1143000"/>
          </a:xfrm>
        </p:spPr>
        <p:txBody>
          <a:bodyPr>
            <a:normAutofit fontScale="90000"/>
          </a:bodyPr>
          <a:lstStyle/>
          <a:p>
            <a:pPr algn="ctr"/>
            <a:r>
              <a:rPr lang="en-US" dirty="0" smtClean="0"/>
              <a:t>Zip fasteners with aesthetic role</a:t>
            </a:r>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ircle(in)">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Using zips for decoration and stiffening</a:t>
            </a:r>
            <a:endParaRPr lang="en-US" dirty="0"/>
          </a:p>
        </p:txBody>
      </p:sp>
      <p:pic>
        <p:nvPicPr>
          <p:cNvPr id="291842" name="Picture 2"/>
          <p:cNvPicPr>
            <a:picLocks noGrp="1" noChangeAspect="1" noChangeArrowheads="1"/>
          </p:cNvPicPr>
          <p:nvPr>
            <p:ph idx="1"/>
          </p:nvPr>
        </p:nvPicPr>
        <p:blipFill>
          <a:blip r:embed="rId2" cstate="print"/>
          <a:srcRect b="4875"/>
          <a:stretch>
            <a:fillRect/>
          </a:stretch>
        </p:blipFill>
        <p:spPr bwMode="auto">
          <a:xfrm>
            <a:off x="1500166" y="1857364"/>
            <a:ext cx="2323597" cy="430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91843" name="Picture 3"/>
          <p:cNvPicPr>
            <a:picLocks noChangeAspect="1" noChangeArrowheads="1"/>
          </p:cNvPicPr>
          <p:nvPr/>
        </p:nvPicPr>
        <p:blipFill>
          <a:blip r:embed="rId3" cstate="print"/>
          <a:srcRect/>
          <a:stretch>
            <a:fillRect/>
          </a:stretch>
        </p:blipFill>
        <p:spPr bwMode="auto">
          <a:xfrm rot="871715">
            <a:off x="5286380" y="1932695"/>
            <a:ext cx="2286016" cy="4286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91842"/>
                                        </p:tgtEl>
                                        <p:attrNameLst>
                                          <p:attrName>style.visibility</p:attrName>
                                        </p:attrNameLst>
                                      </p:cBhvr>
                                      <p:to>
                                        <p:strVal val="visible"/>
                                      </p:to>
                                    </p:set>
                                    <p:animEffect transition="in" filter="circle(in)">
                                      <p:cBhvr>
                                        <p:cTn id="11" dur="500"/>
                                        <p:tgtEl>
                                          <p:spTgt spid="291842"/>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291843"/>
                                        </p:tgtEl>
                                        <p:attrNameLst>
                                          <p:attrName>style.visibility</p:attrName>
                                        </p:attrNameLst>
                                      </p:cBhvr>
                                      <p:to>
                                        <p:strVal val="visible"/>
                                      </p:to>
                                    </p:set>
                                    <p:animEffect transition="in" filter="circle(in)">
                                      <p:cBhvr>
                                        <p:cTn id="15" dur="500"/>
                                        <p:tgtEl>
                                          <p:spTgt spid="291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1488"/>
            <a:ext cx="8229600" cy="1143000"/>
          </a:xfrm>
        </p:spPr>
        <p:txBody>
          <a:bodyPr>
            <a:normAutofit fontScale="90000"/>
          </a:bodyPr>
          <a:lstStyle/>
          <a:p>
            <a:pPr algn="ctr"/>
            <a:r>
              <a:rPr lang="en-US" dirty="0" smtClean="0"/>
              <a:t>Using the metal zip for finishing edges of cutouts</a:t>
            </a:r>
            <a:endParaRPr lang="en-US" dirty="0"/>
          </a:p>
        </p:txBody>
      </p:sp>
      <p:pic>
        <p:nvPicPr>
          <p:cNvPr id="292866" name="Picture 2"/>
          <p:cNvPicPr>
            <a:picLocks noGrp="1" noChangeAspect="1" noChangeArrowheads="1"/>
          </p:cNvPicPr>
          <p:nvPr>
            <p:ph idx="1"/>
          </p:nvPr>
        </p:nvPicPr>
        <p:blipFill>
          <a:blip r:embed="rId2" cstate="print"/>
          <a:srcRect r="5182" b="4875"/>
          <a:stretch>
            <a:fillRect/>
          </a:stretch>
        </p:blipFill>
        <p:spPr bwMode="auto">
          <a:xfrm>
            <a:off x="1142976" y="1643050"/>
            <a:ext cx="2267038" cy="4305316"/>
          </a:xfrm>
          <a:prstGeom prst="rect">
            <a:avLst/>
          </a:prstGeom>
          <a:ln>
            <a:noFill/>
          </a:ln>
          <a:effectLst>
            <a:softEdge rad="112500"/>
          </a:effectLst>
        </p:spPr>
      </p:pic>
      <p:pic>
        <p:nvPicPr>
          <p:cNvPr id="292867" name="Picture 3"/>
          <p:cNvPicPr>
            <a:picLocks noChangeAspect="1" noChangeArrowheads="1"/>
          </p:cNvPicPr>
          <p:nvPr/>
        </p:nvPicPr>
        <p:blipFill>
          <a:blip r:embed="rId3" cstate="print"/>
          <a:srcRect/>
          <a:stretch>
            <a:fillRect/>
          </a:stretch>
        </p:blipFill>
        <p:spPr bwMode="auto">
          <a:xfrm>
            <a:off x="3929058" y="2071678"/>
            <a:ext cx="4071966" cy="4264560"/>
          </a:xfrm>
          <a:prstGeom prst="rect">
            <a:avLst/>
          </a:prstGeom>
          <a:ln>
            <a:noFill/>
          </a:ln>
          <a:effectLst>
            <a:softEdge rad="112500"/>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92866"/>
                                        </p:tgtEl>
                                        <p:attrNameLst>
                                          <p:attrName>style.visibility</p:attrName>
                                        </p:attrNameLst>
                                      </p:cBhvr>
                                      <p:to>
                                        <p:strVal val="visible"/>
                                      </p:to>
                                    </p:set>
                                    <p:animEffect transition="in" filter="circle(in)">
                                      <p:cBhvr>
                                        <p:cTn id="11" dur="500"/>
                                        <p:tgtEl>
                                          <p:spTgt spid="292866"/>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292867"/>
                                        </p:tgtEl>
                                        <p:attrNameLst>
                                          <p:attrName>style.visibility</p:attrName>
                                        </p:attrNameLst>
                                      </p:cBhvr>
                                      <p:to>
                                        <p:strVal val="visible"/>
                                      </p:to>
                                    </p:set>
                                    <p:animEffect transition="in" filter="circle(in)">
                                      <p:cBhvr>
                                        <p:cTn id="15" dur="500"/>
                                        <p:tgtEl>
                                          <p:spTgt spid="292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p:cNvPicPr>
            <a:picLocks noGrp="1" noChangeAspect="1" noChangeArrowheads="1"/>
          </p:cNvPicPr>
          <p:nvPr>
            <p:ph idx="1"/>
          </p:nvPr>
        </p:nvPicPr>
        <p:blipFill>
          <a:blip r:embed="rId2" cstate="print"/>
          <a:srcRect r="4815"/>
          <a:stretch>
            <a:fillRect/>
          </a:stretch>
        </p:blipFill>
        <p:spPr bwMode="auto">
          <a:xfrm>
            <a:off x="1071538" y="1071546"/>
            <a:ext cx="2558320" cy="45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3891" name="Picture 3"/>
          <p:cNvPicPr>
            <a:picLocks noChangeAspect="1" noChangeArrowheads="1"/>
          </p:cNvPicPr>
          <p:nvPr/>
        </p:nvPicPr>
        <p:blipFill>
          <a:blip r:embed="rId3" cstate="print"/>
          <a:srcRect b="3408"/>
          <a:stretch>
            <a:fillRect/>
          </a:stretch>
        </p:blipFill>
        <p:spPr bwMode="auto">
          <a:xfrm>
            <a:off x="5000628" y="1571612"/>
            <a:ext cx="3023676" cy="50987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normAutofit/>
          </a:bodyPr>
          <a:lstStyle/>
          <a:p>
            <a:pPr algn="ctr"/>
            <a:r>
              <a:rPr lang="en-US" dirty="0" smtClean="0"/>
              <a:t>Placing the zipper on bumps</a:t>
            </a:r>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93890"/>
                                        </p:tgtEl>
                                        <p:attrNameLst>
                                          <p:attrName>style.visibility</p:attrName>
                                        </p:attrNameLst>
                                      </p:cBhvr>
                                      <p:to>
                                        <p:strVal val="visible"/>
                                      </p:to>
                                    </p:set>
                                    <p:animEffect transition="in" filter="circle(in)">
                                      <p:cBhvr>
                                        <p:cTn id="11" dur="500"/>
                                        <p:tgtEl>
                                          <p:spTgt spid="293890"/>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293891"/>
                                        </p:tgtEl>
                                        <p:attrNameLst>
                                          <p:attrName>style.visibility</p:attrName>
                                        </p:attrNameLst>
                                      </p:cBhvr>
                                      <p:to>
                                        <p:strVal val="visible"/>
                                      </p:to>
                                    </p:set>
                                    <p:animEffect transition="in" filter="circle(in)">
                                      <p:cBhvr>
                                        <p:cTn id="15" dur="500"/>
                                        <p:tgtEl>
                                          <p:spTgt spid="293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394"/>
            <a:ext cx="8229600" cy="3947936"/>
          </a:xfrm>
        </p:spPr>
        <p:txBody>
          <a:bodyPr/>
          <a:lstStyle/>
          <a:p>
            <a:pPr lvl="0" algn="just"/>
            <a:r>
              <a:rPr lang="ro-RO" dirty="0" smtClean="0"/>
              <a:t>Papaghiuc, Viorica, </a:t>
            </a:r>
            <a:r>
              <a:rPr lang="ro-RO" i="1" dirty="0" smtClean="0">
                <a:solidFill>
                  <a:srgbClr val="CC0066"/>
                </a:solidFill>
                <a:effectLst>
                  <a:outerShdw blurRad="38100" dist="38100" dir="2700000" algn="tl">
                    <a:srgbClr val="000000">
                      <a:alpha val="43137"/>
                    </a:srgbClr>
                  </a:outerShdw>
                </a:effectLst>
              </a:rPr>
              <a:t>Variante tehnologice de confecţionare a produselor de îmbrăcăminte</a:t>
            </a:r>
            <a:r>
              <a:rPr lang="ro-RO" dirty="0" smtClean="0"/>
              <a:t>, Editura Performantica, Iaşi, 2008</a:t>
            </a:r>
            <a:endParaRPr lang="en-US" dirty="0" smtClean="0"/>
          </a:p>
          <a:p>
            <a:pPr lvl="0" algn="just"/>
            <a:r>
              <a:rPr lang="ro-RO" dirty="0" smtClean="0"/>
              <a:t>Papaghiuc, Viorica; Creţu, Mioara, </a:t>
            </a:r>
            <a:r>
              <a:rPr lang="ro-RO" i="1" dirty="0" smtClean="0">
                <a:solidFill>
                  <a:srgbClr val="CC0066"/>
                </a:solidFill>
                <a:effectLst>
                  <a:outerShdw blurRad="38100" dist="38100" dir="2700000" algn="tl">
                    <a:srgbClr val="000000">
                      <a:alpha val="43137"/>
                    </a:srgbClr>
                  </a:outerShdw>
                </a:effectLst>
              </a:rPr>
              <a:t>Modalităţi de diversificare a produselor de îmbrăcăminte prin prelucrări tehnologice</a:t>
            </a:r>
            <a:r>
              <a:rPr lang="ro-RO" dirty="0" smtClean="0"/>
              <a:t>, Editura Performantica, Iaşi, 2006</a:t>
            </a:r>
            <a:endParaRPr lang="en-US" dirty="0" smtClean="0"/>
          </a:p>
          <a:p>
            <a:r>
              <a:rPr lang="ro-RO" i="1" dirty="0" smtClean="0">
                <a:solidFill>
                  <a:srgbClr val="CC0066"/>
                </a:solidFill>
                <a:effectLst>
                  <a:outerShdw blurRad="38100" dist="38100" dir="2700000" algn="tl">
                    <a:srgbClr val="000000">
                      <a:alpha val="43137"/>
                    </a:srgbClr>
                  </a:outerShdw>
                </a:effectLst>
              </a:rPr>
              <a:t>www.textile-technique.com</a:t>
            </a:r>
            <a:endParaRPr lang="en-US" i="1" dirty="0" smtClean="0">
              <a:solidFill>
                <a:srgbClr val="CC0066"/>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571480"/>
            <a:ext cx="8229600" cy="1143000"/>
          </a:xfrm>
        </p:spPr>
        <p:txBody>
          <a:bodyPr/>
          <a:lstStyle/>
          <a:p>
            <a:pPr algn="ctr"/>
            <a:r>
              <a:rPr lang="ro-RO" dirty="0" smtClean="0"/>
              <a:t>Bibliography &amp; Webography</a:t>
            </a:r>
            <a:endParaRPr lang="en-US" dirty="0">
              <a:solidFill>
                <a:srgbClr val="B13F9A"/>
              </a:solidFill>
            </a:endParaRPr>
          </a:p>
        </p:txBody>
      </p:sp>
    </p:spTree>
    <p:extLst>
      <p:ext uri="{BB962C8B-B14F-4D97-AF65-F5344CB8AC3E}">
        <p14:creationId xmlns="" xmlns:p14="http://schemas.microsoft.com/office/powerpoint/2010/main" val="104466926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ircle(in)">
                                      <p:cBhvr>
                                        <p:cTn id="11" dur="500"/>
                                        <p:tgtEl>
                                          <p:spTgt spid="2">
                                            <p:txEl>
                                              <p:pRg st="0" end="0"/>
                                            </p:txEl>
                                          </p:spTgt>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500"/>
                                        <p:tgtEl>
                                          <p:spTgt spid="2">
                                            <p:txEl>
                                              <p:pRg st="1" end="1"/>
                                            </p:txEl>
                                          </p:spTgt>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circle(in)">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38584"/>
            <a:ext cx="8229600" cy="4019374"/>
          </a:xfrm>
        </p:spPr>
        <p:txBody>
          <a:bodyPr>
            <a:normAutofit/>
          </a:bodyPr>
          <a:lstStyle/>
          <a:p>
            <a:pPr>
              <a:defRPr/>
            </a:pPr>
            <a:r>
              <a:rPr lang="en-US" sz="2800" dirty="0" smtClean="0"/>
              <a:t>Class: </a:t>
            </a:r>
            <a:r>
              <a:rPr lang="en-US" sz="2800" b="1" dirty="0" smtClean="0"/>
              <a:t>Traineeships</a:t>
            </a:r>
          </a:p>
          <a:p>
            <a:pPr>
              <a:defRPr/>
            </a:pPr>
            <a:r>
              <a:rPr lang="en-US" sz="2800" dirty="0" smtClean="0"/>
              <a:t>Branch: </a:t>
            </a:r>
            <a:r>
              <a:rPr lang="en-US" sz="2800" b="1" dirty="0" smtClean="0"/>
              <a:t>Technological</a:t>
            </a:r>
          </a:p>
          <a:p>
            <a:pPr>
              <a:defRPr/>
            </a:pPr>
            <a:r>
              <a:rPr lang="en-US" sz="2800" dirty="0" smtClean="0"/>
              <a:t>Basic training: </a:t>
            </a:r>
            <a:r>
              <a:rPr lang="en-US" sz="2800" b="1" dirty="0" smtClean="0"/>
              <a:t>TEXTILE INDUSTRY AND SKIING</a:t>
            </a:r>
          </a:p>
          <a:p>
            <a:pPr>
              <a:defRPr/>
            </a:pPr>
            <a:r>
              <a:rPr lang="en-US" sz="2800" dirty="0" smtClean="0"/>
              <a:t>Field of general training</a:t>
            </a:r>
            <a:r>
              <a:rPr lang="en-US" sz="2800" b="1" dirty="0" smtClean="0"/>
              <a:t>: TEXTILE AND LEATHER INDUSTRY</a:t>
            </a:r>
          </a:p>
          <a:p>
            <a:pPr>
              <a:defRPr/>
            </a:pPr>
            <a:r>
              <a:rPr lang="en-US" sz="2800" dirty="0" smtClean="0"/>
              <a:t>Qualification: </a:t>
            </a:r>
            <a:r>
              <a:rPr lang="en-US" sz="2800" b="1" dirty="0" smtClean="0"/>
              <a:t>Textile Manufacturer</a:t>
            </a:r>
          </a:p>
        </p:txBody>
      </p:sp>
      <p:sp>
        <p:nvSpPr>
          <p:cNvPr id="3" name="Title 2"/>
          <p:cNvSpPr>
            <a:spLocks noGrp="1"/>
          </p:cNvSpPr>
          <p:nvPr>
            <p:ph type="title"/>
          </p:nvPr>
        </p:nvSpPr>
        <p:spPr>
          <a:xfrm>
            <a:off x="457200" y="274638"/>
            <a:ext cx="8229600" cy="1868478"/>
          </a:xfrm>
        </p:spPr>
        <p:txBody>
          <a:bodyPr>
            <a:normAutofit fontScale="90000"/>
          </a:bodyPr>
          <a:lstStyle/>
          <a:p>
            <a:pPr algn="ctr"/>
            <a:r>
              <a:rPr lang="en-US" sz="4400" dirty="0" smtClean="0">
                <a:solidFill>
                  <a:schemeClr val="tx1"/>
                </a:solidFill>
                <a:latin typeface="Century Schoolbook" pitchFamily="18" charset="0"/>
              </a:rPr>
              <a:t>PROCESSING OF REAGENTS OF TEXTILE PRODUCTS</a:t>
            </a:r>
            <a:endParaRPr lang="en-US" dirty="0">
              <a:solidFill>
                <a:srgbClr val="B13F9A"/>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ircle(in)">
                                      <p:cBhvr>
                                        <p:cTn id="11" dur="500"/>
                                        <p:tgtEl>
                                          <p:spTgt spid="2">
                                            <p:txEl>
                                              <p:pRg st="0" end="0"/>
                                            </p:txEl>
                                          </p:spTgt>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500"/>
                                        <p:tgtEl>
                                          <p:spTgt spid="2">
                                            <p:txEl>
                                              <p:pRg st="1" end="1"/>
                                            </p:txEl>
                                          </p:spTgt>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circle(in)">
                                      <p:cBhvr>
                                        <p:cTn id="19" dur="500"/>
                                        <p:tgtEl>
                                          <p:spTgt spid="2">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circle(in)">
                                      <p:cBhvr>
                                        <p:cTn id="23" dur="500"/>
                                        <p:tgtEl>
                                          <p:spTgt spid="2">
                                            <p:txEl>
                                              <p:pRg st="3" end="3"/>
                                            </p:txEl>
                                          </p:spTgt>
                                        </p:tgtEl>
                                      </p:cBhvr>
                                    </p:animEffect>
                                  </p:childTnLst>
                                </p:cTn>
                              </p:par>
                            </p:childTnLst>
                          </p:cTn>
                        </p:par>
                        <p:par>
                          <p:cTn id="24" fill="hold">
                            <p:stCondLst>
                              <p:cond delay="2500"/>
                            </p:stCondLst>
                            <p:childTnLst>
                              <p:par>
                                <p:cTn id="25" presetID="6" presetClass="entr" presetSubtype="16"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smtClean="0">
                <a:solidFill>
                  <a:srgbClr val="CC0066"/>
                </a:solidFill>
                <a:effectLst>
                  <a:outerShdw blurRad="38100" dist="38100" dir="2700000" algn="tl">
                    <a:srgbClr val="000000">
                      <a:alpha val="43137"/>
                    </a:srgbClr>
                  </a:outerShdw>
                </a:effectLst>
              </a:rPr>
              <a:t>The initial role of the closures was functional, to ensure that the products were put on / undressed and / or the movements moved lightly. Subsequently, closures have also been used for aesthetic diversification, many times, specific closure solutions being used to decorate other product elements.</a:t>
            </a:r>
            <a:endParaRPr lang="en-US" dirty="0"/>
          </a:p>
        </p:txBody>
      </p:sp>
      <p:sp>
        <p:nvSpPr>
          <p:cNvPr id="2" name="Title 1"/>
          <p:cNvSpPr>
            <a:spLocks noGrp="1"/>
          </p:cNvSpPr>
          <p:nvPr>
            <p:ph type="title"/>
          </p:nvPr>
        </p:nvSpPr>
        <p:spPr/>
        <p:txBody>
          <a:bodyPr>
            <a:normAutofit fontScale="90000"/>
          </a:bodyPr>
          <a:lstStyle/>
          <a:p>
            <a:pPr algn="ctr"/>
            <a:r>
              <a:rPr lang="en-US" dirty="0" smtClean="0"/>
              <a:t>Closing items for clothing products</a:t>
            </a:r>
            <a:endParaRPr lang="en-US" dirty="0"/>
          </a:p>
        </p:txBody>
      </p:sp>
      <p:pic>
        <p:nvPicPr>
          <p:cNvPr id="261122" name="Picture 2" descr="Imagine similar&amp;abreve;"/>
          <p:cNvPicPr>
            <a:picLocks noChangeAspect="1" noChangeArrowheads="1"/>
          </p:cNvPicPr>
          <p:nvPr/>
        </p:nvPicPr>
        <p:blipFill>
          <a:blip r:embed="rId2" cstate="print"/>
          <a:srcRect/>
          <a:stretch>
            <a:fillRect/>
          </a:stretch>
        </p:blipFill>
        <p:spPr bwMode="auto">
          <a:xfrm>
            <a:off x="7643834" y="5072073"/>
            <a:ext cx="1214446" cy="1214447"/>
          </a:xfrm>
          <a:prstGeom prst="rect">
            <a:avLst/>
          </a:prstGeom>
          <a:noFill/>
        </p:spPr>
      </p:pic>
      <p:sp>
        <p:nvSpPr>
          <p:cNvPr id="261124" name="AutoShape 4" descr="Imagini pentru zipper clipart"/>
          <p:cNvSpPr>
            <a:spLocks noChangeAspect="1" noChangeArrowheads="1"/>
          </p:cNvSpPr>
          <p:nvPr/>
        </p:nvSpPr>
        <p:spPr bwMode="auto">
          <a:xfrm>
            <a:off x="155575" y="-1798638"/>
            <a:ext cx="2152650"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1126" name="AutoShape 6" descr="Imagini pentru zipper clipart"/>
          <p:cNvSpPr>
            <a:spLocks noChangeAspect="1" noChangeArrowheads="1"/>
          </p:cNvSpPr>
          <p:nvPr/>
        </p:nvSpPr>
        <p:spPr bwMode="auto">
          <a:xfrm>
            <a:off x="155575" y="-1798638"/>
            <a:ext cx="2152650"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1128" name="AutoShape 8" descr="https://img.clipartfest.com/7d5cb95dbc90429c74b84c475c68b35f_zipper-clipart-zipper-clip-art_459-80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1130" name="AutoShape 10" descr="https://img.clipartfest.com/7d5cb95dbc90429c74b84c475c68b35f_zipper-clipart-zipper-clip-art_459-80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Content Placeholder 3" descr="7d5cb95dbc90429c74b84c475c68b35f_zipper-clipart-zipper-clip-art_459-800.png"/>
          <p:cNvPicPr>
            <a:picLocks noChangeAspect="1"/>
          </p:cNvPicPr>
          <p:nvPr/>
        </p:nvPicPr>
        <p:blipFill>
          <a:blip r:embed="rId3" cstate="print"/>
          <a:stretch>
            <a:fillRect/>
          </a:stretch>
        </p:blipFill>
        <p:spPr>
          <a:xfrm>
            <a:off x="3951232" y="4572008"/>
            <a:ext cx="1192272" cy="2078034"/>
          </a:xfrm>
          <a:prstGeom prst="rect">
            <a:avLst/>
          </a:prstGeom>
        </p:spPr>
      </p:pic>
      <p:sp>
        <p:nvSpPr>
          <p:cNvPr id="261132" name="AutoShape 12" descr="https://img.clipartfest.com/04758cf5d4fee62ce80ef1660ccd51d1_e2f260f9e59735c6b7f8614fbaafe9-yellow-button-clip-art_400-40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1134" name="AutoShape 14" descr="https://img.clipartfest.com/04758cf5d4fee62ce80ef1660ccd51d1_e2f260f9e59735c6b7f8614fbaafe9-yellow-button-clip-art_400-40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Content Placeholder 5" descr="04758cf5d4fee62ce80ef1660ccd51d1_e2f260f9e59735c6b7f8614fbaafe9-yellow-button-clip-art_400-400.png"/>
          <p:cNvPicPr>
            <a:picLocks noChangeAspect="1"/>
          </p:cNvPicPr>
          <p:nvPr/>
        </p:nvPicPr>
        <p:blipFill>
          <a:blip r:embed="rId4" cstate="print"/>
          <a:stretch>
            <a:fillRect/>
          </a:stretch>
        </p:blipFill>
        <p:spPr>
          <a:xfrm>
            <a:off x="214282" y="5000636"/>
            <a:ext cx="1262324" cy="1262324"/>
          </a:xfrm>
          <a:prstGeom prst="rect">
            <a:avLst/>
          </a:prstGeom>
        </p:spPr>
      </p:pic>
      <p:pic>
        <p:nvPicPr>
          <p:cNvPr id="261136" name="Picture 16" descr="Imagini pentru button clipart"/>
          <p:cNvPicPr>
            <a:picLocks noChangeAspect="1" noChangeArrowheads="1"/>
          </p:cNvPicPr>
          <p:nvPr/>
        </p:nvPicPr>
        <p:blipFill>
          <a:blip r:embed="rId5" cstate="print"/>
          <a:srcRect/>
          <a:stretch>
            <a:fillRect/>
          </a:stretch>
        </p:blipFill>
        <p:spPr bwMode="auto">
          <a:xfrm>
            <a:off x="2143108" y="4786322"/>
            <a:ext cx="1214446" cy="1162987"/>
          </a:xfrm>
          <a:prstGeom prst="rect">
            <a:avLst/>
          </a:prstGeom>
          <a:noFill/>
        </p:spPr>
      </p:pic>
      <p:pic>
        <p:nvPicPr>
          <p:cNvPr id="261138" name="Picture 18" descr="Imagine similar&amp;abreve;"/>
          <p:cNvPicPr>
            <a:picLocks noChangeAspect="1" noChangeArrowheads="1"/>
          </p:cNvPicPr>
          <p:nvPr/>
        </p:nvPicPr>
        <p:blipFill>
          <a:blip r:embed="rId6" cstate="print"/>
          <a:srcRect/>
          <a:stretch>
            <a:fillRect/>
          </a:stretch>
        </p:blipFill>
        <p:spPr bwMode="auto">
          <a:xfrm>
            <a:off x="5819809" y="4786322"/>
            <a:ext cx="1109645" cy="1109645"/>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500"/>
                                        <p:tgtEl>
                                          <p:spTgt spid="3">
                                            <p:txEl>
                                              <p:pRg st="0" end="0"/>
                                            </p:txEl>
                                          </p:spTgt>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500"/>
                                        <p:tgtEl>
                                          <p:spTgt spid="12"/>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261136"/>
                                        </p:tgtEl>
                                        <p:attrNameLst>
                                          <p:attrName>style.visibility</p:attrName>
                                        </p:attrNameLst>
                                      </p:cBhvr>
                                      <p:to>
                                        <p:strVal val="visible"/>
                                      </p:to>
                                    </p:set>
                                    <p:animEffect transition="in" filter="circle(in)">
                                      <p:cBhvr>
                                        <p:cTn id="19" dur="500"/>
                                        <p:tgtEl>
                                          <p:spTgt spid="261136"/>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500"/>
                                        <p:tgtEl>
                                          <p:spTgt spid="9"/>
                                        </p:tgtEl>
                                      </p:cBhvr>
                                    </p:animEffect>
                                  </p:childTnLst>
                                </p:cTn>
                              </p:par>
                            </p:childTnLst>
                          </p:cTn>
                        </p:par>
                        <p:par>
                          <p:cTn id="24" fill="hold">
                            <p:stCondLst>
                              <p:cond delay="2500"/>
                            </p:stCondLst>
                            <p:childTnLst>
                              <p:par>
                                <p:cTn id="25" presetID="6" presetClass="entr" presetSubtype="16" fill="hold" nodeType="afterEffect">
                                  <p:stCondLst>
                                    <p:cond delay="0"/>
                                  </p:stCondLst>
                                  <p:childTnLst>
                                    <p:set>
                                      <p:cBhvr>
                                        <p:cTn id="26" dur="1" fill="hold">
                                          <p:stCondLst>
                                            <p:cond delay="0"/>
                                          </p:stCondLst>
                                        </p:cTn>
                                        <p:tgtEl>
                                          <p:spTgt spid="261138"/>
                                        </p:tgtEl>
                                        <p:attrNameLst>
                                          <p:attrName>style.visibility</p:attrName>
                                        </p:attrNameLst>
                                      </p:cBhvr>
                                      <p:to>
                                        <p:strVal val="visible"/>
                                      </p:to>
                                    </p:set>
                                    <p:animEffect transition="in" filter="circle(in)">
                                      <p:cBhvr>
                                        <p:cTn id="27" dur="500"/>
                                        <p:tgtEl>
                                          <p:spTgt spid="261138"/>
                                        </p:tgtEl>
                                      </p:cBhvr>
                                    </p:animEffect>
                                  </p:childTnLst>
                                </p:cTn>
                              </p:par>
                            </p:childTnLst>
                          </p:cTn>
                        </p:par>
                        <p:par>
                          <p:cTn id="28" fill="hold">
                            <p:stCondLst>
                              <p:cond delay="3000"/>
                            </p:stCondLst>
                            <p:childTnLst>
                              <p:par>
                                <p:cTn id="29" presetID="6" presetClass="entr" presetSubtype="16" fill="hold" nodeType="afterEffect">
                                  <p:stCondLst>
                                    <p:cond delay="0"/>
                                  </p:stCondLst>
                                  <p:childTnLst>
                                    <p:set>
                                      <p:cBhvr>
                                        <p:cTn id="30" dur="1" fill="hold">
                                          <p:stCondLst>
                                            <p:cond delay="0"/>
                                          </p:stCondLst>
                                        </p:cTn>
                                        <p:tgtEl>
                                          <p:spTgt spid="261122"/>
                                        </p:tgtEl>
                                        <p:attrNameLst>
                                          <p:attrName>style.visibility</p:attrName>
                                        </p:attrNameLst>
                                      </p:cBhvr>
                                      <p:to>
                                        <p:strVal val="visible"/>
                                      </p:to>
                                    </p:set>
                                    <p:animEffect transition="in" filter="circle(in)">
                                      <p:cBhvr>
                                        <p:cTn id="31" dur="500"/>
                                        <p:tgtEl>
                                          <p:spTgt spid="261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smtClean="0"/>
              <a:t>Closures of clothing products can be constructively and technologically differentiated according to:</a:t>
            </a:r>
          </a:p>
          <a:p>
            <a:pPr algn="just"/>
            <a:r>
              <a:rPr lang="en-US" dirty="0" smtClean="0"/>
              <a:t>position of the edges: superimposed, joined;</a:t>
            </a:r>
          </a:p>
          <a:p>
            <a:pPr algn="just"/>
            <a:r>
              <a:rPr lang="en-US" dirty="0" smtClean="0"/>
              <a:t>placement mode: over the entire length of the product, on limited areas;</a:t>
            </a:r>
          </a:p>
          <a:p>
            <a:pPr algn="just"/>
            <a:r>
              <a:rPr lang="en-US" dirty="0" smtClean="0"/>
              <a:t>accessories used: buttons, zippers, buttons, staples, stitches, buckles, string, bows, </a:t>
            </a:r>
            <a:r>
              <a:rPr lang="en-US" dirty="0" err="1" smtClean="0"/>
              <a:t>brandburgs</a:t>
            </a:r>
            <a:r>
              <a:rPr lang="en-US" dirty="0" smtClean="0"/>
              <a:t>, ribbons etc .;</a:t>
            </a:r>
          </a:p>
          <a:p>
            <a:pPr algn="just"/>
            <a:r>
              <a:rPr lang="en-US" dirty="0" smtClean="0"/>
              <a:t>the role of closure: functional, aesthetic or combined.</a:t>
            </a:r>
            <a:endParaRPr lang="en-US" dirty="0"/>
          </a:p>
        </p:txBody>
      </p:sp>
      <p:sp>
        <p:nvSpPr>
          <p:cNvPr id="2" name="Title 1"/>
          <p:cNvSpPr>
            <a:spLocks noGrp="1"/>
          </p:cNvSpPr>
          <p:nvPr>
            <p:ph type="title"/>
          </p:nvPr>
        </p:nvSpPr>
        <p:spPr/>
        <p:txBody>
          <a:bodyPr/>
          <a:lstStyle/>
          <a:p>
            <a:pPr algn="ctr"/>
            <a:r>
              <a:rPr lang="ro-RO" dirty="0" smtClean="0">
                <a:solidFill>
                  <a:srgbClr val="B13F9A"/>
                </a:solidFill>
              </a:rPr>
              <a:t>Classification of closures</a:t>
            </a:r>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500"/>
                                        <p:tgtEl>
                                          <p:spTgt spid="3">
                                            <p:txEl>
                                              <p:pRg st="0" end="0"/>
                                            </p:txEl>
                                          </p:spTgt>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500"/>
                                        <p:tgtEl>
                                          <p:spTgt spid="3">
                                            <p:txEl>
                                              <p:pRg st="1" end="1"/>
                                            </p:txEl>
                                          </p:spTgt>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500"/>
                                        <p:tgtEl>
                                          <p:spTgt spid="3">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500"/>
                                        <p:tgtEl>
                                          <p:spTgt spid="3">
                                            <p:txEl>
                                              <p:pRg st="3" end="3"/>
                                            </p:txEl>
                                          </p:spTgt>
                                        </p:tgtEl>
                                      </p:cBhvr>
                                    </p:animEffect>
                                  </p:childTnLst>
                                </p:cTn>
                              </p:par>
                            </p:childTnLst>
                          </p:cTn>
                        </p:par>
                        <p:par>
                          <p:cTn id="24" fill="hold">
                            <p:stCondLst>
                              <p:cond delay="25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00050"/>
            <a:ext cx="8229600" cy="1143000"/>
          </a:xfrm>
        </p:spPr>
        <p:txBody>
          <a:bodyPr>
            <a:normAutofit fontScale="90000"/>
          </a:bodyPr>
          <a:lstStyle/>
          <a:p>
            <a:pPr algn="ctr"/>
            <a:r>
              <a:rPr lang="en-US" dirty="0" err="1" smtClean="0"/>
              <a:t>Diversificarea</a:t>
            </a:r>
            <a:r>
              <a:rPr lang="en-US" dirty="0" smtClean="0"/>
              <a:t> </a:t>
            </a:r>
            <a:r>
              <a:rPr lang="en-US" dirty="0" err="1" smtClean="0"/>
              <a:t>estetică</a:t>
            </a:r>
            <a:r>
              <a:rPr lang="en-US" dirty="0" smtClean="0"/>
              <a:t> </a:t>
            </a:r>
            <a:br>
              <a:rPr lang="en-US" dirty="0" smtClean="0"/>
            </a:br>
            <a:r>
              <a:rPr lang="en-US" dirty="0" smtClean="0"/>
              <a:t>a </a:t>
            </a:r>
            <a:r>
              <a:rPr lang="en-US" dirty="0" err="1" smtClean="0"/>
              <a:t>închiderilor</a:t>
            </a:r>
            <a:endParaRPr lang="en-US" dirty="0"/>
          </a:p>
        </p:txBody>
      </p:sp>
      <p:sp>
        <p:nvSpPr>
          <p:cNvPr id="7" name="Content Placeholder 6"/>
          <p:cNvSpPr>
            <a:spLocks noGrp="1"/>
          </p:cNvSpPr>
          <p:nvPr>
            <p:ph idx="1"/>
          </p:nvPr>
        </p:nvSpPr>
        <p:spPr>
          <a:xfrm>
            <a:off x="457200" y="1903433"/>
            <a:ext cx="8229600" cy="4525963"/>
          </a:xfrm>
        </p:spPr>
        <p:txBody>
          <a:bodyPr>
            <a:normAutofit/>
          </a:bodyPr>
          <a:lstStyle/>
          <a:p>
            <a:pPr algn="just"/>
            <a:r>
              <a:rPr lang="en-US" sz="3200" dirty="0" smtClean="0"/>
              <a:t>When solving the closures, special aesthetic effects can be obtained by:</a:t>
            </a:r>
          </a:p>
          <a:p>
            <a:pPr algn="just"/>
            <a:r>
              <a:rPr lang="en-US" sz="3200" dirty="0" smtClean="0"/>
              <a:t>Edge processing;</a:t>
            </a:r>
          </a:p>
          <a:p>
            <a:pPr algn="just"/>
            <a:r>
              <a:rPr lang="en-US" sz="3200" dirty="0" smtClean="0"/>
              <a:t>positioning of product closure;</a:t>
            </a:r>
          </a:p>
          <a:p>
            <a:pPr algn="just"/>
            <a:r>
              <a:rPr lang="en-US" sz="3200" dirty="0" smtClean="0"/>
              <a:t>accessories used;</a:t>
            </a:r>
          </a:p>
          <a:p>
            <a:pPr algn="just"/>
            <a:r>
              <a:rPr lang="en-US" sz="3200" dirty="0" smtClean="0"/>
              <a:t>grouping buttons and buttonholes;</a:t>
            </a:r>
          </a:p>
          <a:p>
            <a:pPr algn="just"/>
            <a:r>
              <a:rPr lang="en-US" sz="3200" dirty="0" smtClean="0"/>
              <a:t>solving drums, etc.</a:t>
            </a:r>
            <a:endParaRPr lang="en-US" sz="3200" dirty="0" smtClean="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ircle(in)">
                                      <p:cBhvr>
                                        <p:cTn id="11" dur="500"/>
                                        <p:tgtEl>
                                          <p:spTgt spid="7">
                                            <p:txEl>
                                              <p:pRg st="0" end="0"/>
                                            </p:txEl>
                                          </p:spTgt>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circle(in)">
                                      <p:cBhvr>
                                        <p:cTn id="15" dur="500"/>
                                        <p:tgtEl>
                                          <p:spTgt spid="7">
                                            <p:txEl>
                                              <p:pRg st="1" end="1"/>
                                            </p:txEl>
                                          </p:spTgt>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circle(in)">
                                      <p:cBhvr>
                                        <p:cTn id="19" dur="500"/>
                                        <p:tgtEl>
                                          <p:spTgt spid="7">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circle(in)">
                                      <p:cBhvr>
                                        <p:cTn id="23" dur="500"/>
                                        <p:tgtEl>
                                          <p:spTgt spid="7">
                                            <p:txEl>
                                              <p:pRg st="3" end="3"/>
                                            </p:txEl>
                                          </p:spTgt>
                                        </p:tgtEl>
                                      </p:cBhvr>
                                    </p:animEffect>
                                  </p:childTnLst>
                                </p:cTn>
                              </p:par>
                            </p:childTnLst>
                          </p:cTn>
                        </p:par>
                        <p:par>
                          <p:cTn id="24" fill="hold">
                            <p:stCondLst>
                              <p:cond delay="2500"/>
                            </p:stCondLst>
                            <p:childTnLst>
                              <p:par>
                                <p:cTn id="25" presetID="6" presetClass="entr" presetSubtype="16"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ircle(in)">
                                      <p:cBhvr>
                                        <p:cTn id="27" dur="500"/>
                                        <p:tgtEl>
                                          <p:spTgt spid="7">
                                            <p:txEl>
                                              <p:pRg st="4" end="4"/>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circle(in)">
                                      <p:cBhvr>
                                        <p:cTn id="3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smtClean="0">
                <a:solidFill>
                  <a:srgbClr val="CC0066"/>
                </a:solidFill>
                <a:effectLst>
                  <a:outerShdw blurRad="38100" dist="38100" dir="2700000" algn="tl">
                    <a:srgbClr val="000000">
                      <a:alpha val="43137"/>
                    </a:srgbClr>
                  </a:outerShdw>
                </a:effectLst>
              </a:rPr>
              <a:t>Zip fastenings have a wider use, the functional-aesthetic performance of the zip fasteners as well as the recent hidden application technologies, giving rise to undeniable advantages over other predominantly functional closures.</a:t>
            </a:r>
          </a:p>
          <a:p>
            <a:pPr algn="just"/>
            <a:r>
              <a:rPr lang="en-US" dirty="0" smtClean="0">
                <a:solidFill>
                  <a:srgbClr val="CC0066"/>
                </a:solidFill>
                <a:effectLst>
                  <a:outerShdw blurRad="38100" dist="38100" dir="2700000" algn="tl">
                    <a:srgbClr val="000000">
                      <a:alpha val="43137"/>
                    </a:srgbClr>
                  </a:outerShdw>
                </a:effectLst>
              </a:rPr>
              <a:t>Zip fasteners can be placed over the entire length of the product or on limited areas, on the front or back of the product, on the side, at the end of the sleeves or on the pants, etc., on a wide range of products.</a:t>
            </a:r>
            <a:endParaRPr lang="en-US" dirty="0"/>
          </a:p>
        </p:txBody>
      </p:sp>
      <p:sp>
        <p:nvSpPr>
          <p:cNvPr id="3" name="Title 2"/>
          <p:cNvSpPr>
            <a:spLocks noGrp="1"/>
          </p:cNvSpPr>
          <p:nvPr>
            <p:ph type="title"/>
          </p:nvPr>
        </p:nvSpPr>
        <p:spPr/>
        <p:txBody>
          <a:bodyPr/>
          <a:lstStyle/>
          <a:p>
            <a:pPr algn="ctr"/>
            <a:r>
              <a:rPr lang="ro-RO" dirty="0" smtClean="0"/>
              <a:t>Închiderile cu fermoar</a:t>
            </a:r>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ircle(in)">
                                      <p:cBhvr>
                                        <p:cTn id="11" dur="500"/>
                                        <p:tgtEl>
                                          <p:spTgt spid="2">
                                            <p:txEl>
                                              <p:pRg st="0" end="0"/>
                                            </p:txEl>
                                          </p:spTgt>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n-US" dirty="0" smtClean="0"/>
              <a:t>Zip fasteners may play a predominantly functional role, in which zipper teeth are simply or double-coated, or predominantly aesthetic, when the teeth are visible and the slider can be of special shape.</a:t>
            </a:r>
          </a:p>
          <a:p>
            <a:pPr algn="just"/>
            <a:r>
              <a:rPr lang="en-US" dirty="0" smtClean="0"/>
              <a:t>The zippers can have metal or plastic teeth, can be detachable or fixed to one or both ends, etc.</a:t>
            </a:r>
          </a:p>
          <a:p>
            <a:pPr algn="just"/>
            <a:r>
              <a:rPr lang="en-US" dirty="0" smtClean="0"/>
              <a:t>Lately, decorative zippers have been made, which give a note of novelty to the products they use.</a:t>
            </a:r>
          </a:p>
          <a:p>
            <a:pPr algn="just"/>
            <a:r>
              <a:rPr lang="en-US" dirty="0" smtClean="0"/>
              <a:t>For applying zips, a modified foot is required. Applying with two-needle machines and devices is only possible when the zippers are continuously fed from the tape to which the cursor is attached later.</a:t>
            </a:r>
            <a:endParaRPr lang="en-US" dirty="0"/>
          </a:p>
        </p:txBody>
      </p:sp>
      <p:sp>
        <p:nvSpPr>
          <p:cNvPr id="3" name="Title 2"/>
          <p:cNvSpPr>
            <a:spLocks noGrp="1"/>
          </p:cNvSpPr>
          <p:nvPr>
            <p:ph type="title"/>
          </p:nvPr>
        </p:nvSpPr>
        <p:spPr/>
        <p:txBody>
          <a:bodyPr/>
          <a:lstStyle/>
          <a:p>
            <a:pPr algn="ctr"/>
            <a:r>
              <a:rPr lang="ro-RO" dirty="0" smtClean="0"/>
              <a:t>Zip fasteners</a:t>
            </a:r>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ircle(in)">
                                      <p:cBhvr>
                                        <p:cTn id="11" dur="500"/>
                                        <p:tgtEl>
                                          <p:spTgt spid="2">
                                            <p:txEl>
                                              <p:pRg st="0" end="0"/>
                                            </p:txEl>
                                          </p:spTgt>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500"/>
                                        <p:tgtEl>
                                          <p:spTgt spid="2">
                                            <p:txEl>
                                              <p:pRg st="1" end="1"/>
                                            </p:txEl>
                                          </p:spTgt>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circle(in)">
                                      <p:cBhvr>
                                        <p:cTn id="19" dur="500"/>
                                        <p:tgtEl>
                                          <p:spTgt spid="2">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circle(in)">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Zip closure with a functional function</a:t>
            </a:r>
            <a:endParaRPr lang="en-US" dirty="0"/>
          </a:p>
        </p:txBody>
      </p:sp>
      <p:pic>
        <p:nvPicPr>
          <p:cNvPr id="288770" name="Picture 2"/>
          <p:cNvPicPr>
            <a:picLocks noGrp="1" noChangeAspect="1" noChangeArrowheads="1"/>
          </p:cNvPicPr>
          <p:nvPr>
            <p:ph idx="1"/>
          </p:nvPr>
        </p:nvPicPr>
        <p:blipFill>
          <a:blip r:embed="rId2" cstate="print"/>
          <a:srcRect/>
          <a:stretch>
            <a:fillRect/>
          </a:stretch>
        </p:blipFill>
        <p:spPr bwMode="auto">
          <a:xfrm>
            <a:off x="2884353" y="1617682"/>
            <a:ext cx="3375294" cy="45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88770"/>
                                        </p:tgtEl>
                                        <p:attrNameLst>
                                          <p:attrName>style.visibility</p:attrName>
                                        </p:attrNameLst>
                                      </p:cBhvr>
                                      <p:to>
                                        <p:strVal val="visible"/>
                                      </p:to>
                                    </p:set>
                                    <p:animEffect transition="in" filter="circle(in)">
                                      <p:cBhvr>
                                        <p:cTn id="11" dur="500"/>
                                        <p:tgtEl>
                                          <p:spTgt spid="28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Zip fasteners with a decorative role</a:t>
            </a:r>
            <a:endParaRPr lang="en-US" dirty="0"/>
          </a:p>
        </p:txBody>
      </p:sp>
      <p:pic>
        <p:nvPicPr>
          <p:cNvPr id="289794" name="Picture 2"/>
          <p:cNvPicPr>
            <a:picLocks noGrp="1" noChangeAspect="1" noChangeArrowheads="1"/>
          </p:cNvPicPr>
          <p:nvPr>
            <p:ph idx="1"/>
          </p:nvPr>
        </p:nvPicPr>
        <p:blipFill>
          <a:blip r:embed="rId2" cstate="print"/>
          <a:srcRect/>
          <a:stretch>
            <a:fillRect/>
          </a:stretch>
        </p:blipFill>
        <p:spPr bwMode="auto">
          <a:xfrm>
            <a:off x="1428728" y="1428736"/>
            <a:ext cx="2893309" cy="45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9795" name="Picture 3"/>
          <p:cNvPicPr>
            <a:picLocks noChangeAspect="1" noChangeArrowheads="1"/>
          </p:cNvPicPr>
          <p:nvPr/>
        </p:nvPicPr>
        <p:blipFill>
          <a:blip r:embed="rId3" cstate="print"/>
          <a:srcRect r="4329"/>
          <a:stretch>
            <a:fillRect/>
          </a:stretch>
        </p:blipFill>
        <p:spPr bwMode="auto">
          <a:xfrm>
            <a:off x="4929190" y="1500174"/>
            <a:ext cx="2786082" cy="4480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89794"/>
                                        </p:tgtEl>
                                        <p:attrNameLst>
                                          <p:attrName>style.visibility</p:attrName>
                                        </p:attrNameLst>
                                      </p:cBhvr>
                                      <p:to>
                                        <p:strVal val="visible"/>
                                      </p:to>
                                    </p:set>
                                    <p:animEffect transition="in" filter="circle(in)">
                                      <p:cBhvr>
                                        <p:cTn id="11" dur="500"/>
                                        <p:tgtEl>
                                          <p:spTgt spid="289794"/>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289795"/>
                                        </p:tgtEl>
                                        <p:attrNameLst>
                                          <p:attrName>style.visibility</p:attrName>
                                        </p:attrNameLst>
                                      </p:cBhvr>
                                      <p:to>
                                        <p:strVal val="visible"/>
                                      </p:to>
                                    </p:set>
                                    <p:animEffect transition="in" filter="circle(in)">
                                      <p:cBhvr>
                                        <p:cTn id="15" dur="500"/>
                                        <p:tgtEl>
                                          <p:spTgt spid="289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FT EDUCATIO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SOFT EDUCATION</Template>
  <TotalTime>6</TotalTime>
  <Words>563</Words>
  <Application>Microsoft Office PowerPoint</Application>
  <PresentationFormat>On-screen Show (4:3)</PresentationFormat>
  <Paragraphs>44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SOFT EDUCATION</vt:lpstr>
      <vt:lpstr>SOFT EDUCATION:  Closures of clothing products</vt:lpstr>
      <vt:lpstr>PROCESSING OF REAGENTS OF TEXTILE PRODUCTS</vt:lpstr>
      <vt:lpstr>Closing items for clothing products</vt:lpstr>
      <vt:lpstr>Classification of closures</vt:lpstr>
      <vt:lpstr>Diversificarea estetică  a închiderilor</vt:lpstr>
      <vt:lpstr>Închiderile cu fermoar</vt:lpstr>
      <vt:lpstr>Zip fasteners</vt:lpstr>
      <vt:lpstr>Zip closure with a functional function</vt:lpstr>
      <vt:lpstr>Zip fasteners with a decorative role</vt:lpstr>
      <vt:lpstr>Decorative zips</vt:lpstr>
      <vt:lpstr>Zip fasteners with aesthetic role</vt:lpstr>
      <vt:lpstr>Using zips for decoration and stiffening</vt:lpstr>
      <vt:lpstr>Using the metal zip for finishing edges of cutouts</vt:lpstr>
      <vt:lpstr>Placing the zipper on bumps</vt:lpstr>
      <vt:lpstr>Bibliography &amp; Webography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EDUCATION:  Closures of clothing products</dc:title>
  <dc:creator>Romeo</dc:creator>
  <cp:lastModifiedBy>Romeo</cp:lastModifiedBy>
  <cp:revision>4</cp:revision>
  <dcterms:created xsi:type="dcterms:W3CDTF">2018-05-05T06:18:11Z</dcterms:created>
  <dcterms:modified xsi:type="dcterms:W3CDTF">2018-05-05T06:31:57Z</dcterms:modified>
</cp:coreProperties>
</file>