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60" r:id="rId5"/>
    <p:sldId id="259"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68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9E9519-40F3-4CE0-A0F9-775250127B3E}"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0943D-E6A2-4249-A6C7-96F77D2C54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9E9519-40F3-4CE0-A0F9-775250127B3E}"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0943D-E6A2-4249-A6C7-96F77D2C54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59E9519-40F3-4CE0-A0F9-775250127B3E}"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0943D-E6A2-4249-A6C7-96F77D2C5439}"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9E9519-40F3-4CE0-A0F9-775250127B3E}"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0943D-E6A2-4249-A6C7-96F77D2C5439}"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9E9519-40F3-4CE0-A0F9-775250127B3E}"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0943D-E6A2-4249-A6C7-96F77D2C54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759E9519-40F3-4CE0-A0F9-775250127B3E}"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0943D-E6A2-4249-A6C7-96F77D2C5439}"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9E9519-40F3-4CE0-A0F9-775250127B3E}" type="datetimeFigureOut">
              <a:rPr lang="en-US" smtClean="0"/>
              <a:t>4/28/2018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0943D-E6A2-4249-A6C7-96F77D2C54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9E9519-40F3-4CE0-A0F9-775250127B3E}" type="datetimeFigureOut">
              <a:rPr lang="en-US" smtClean="0"/>
              <a:t>4/28/2018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C0943D-E6A2-4249-A6C7-96F77D2C54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59E9519-40F3-4CE0-A0F9-775250127B3E}" type="datetimeFigureOut">
              <a:rPr lang="en-US" smtClean="0"/>
              <a:t>4/28/2018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C0943D-E6A2-4249-A6C7-96F77D2C54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9E9519-40F3-4CE0-A0F9-775250127B3E}"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0943D-E6A2-4249-A6C7-96F77D2C5439}"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9E9519-40F3-4CE0-A0F9-775250127B3E}"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0943D-E6A2-4249-A6C7-96F77D2C5439}"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59E9519-40F3-4CE0-A0F9-775250127B3E}" type="datetimeFigureOut">
              <a:rPr lang="en-US" smtClean="0"/>
              <a:t>4/28/2018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DC0943D-E6A2-4249-A6C7-96F77D2C5439}"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772400" cy="1780108"/>
          </a:xfrm>
        </p:spPr>
        <p:txBody>
          <a:bodyPr/>
          <a:lstStyle/>
          <a:p>
            <a:r>
              <a:rPr lang="en-US" dirty="0">
                <a:latin typeface="Arial Rounded MT Bold" pitchFamily="34" charset="0"/>
              </a:rPr>
              <a:t>What innovations made the world better?</a:t>
            </a:r>
          </a:p>
        </p:txBody>
      </p:sp>
      <p:sp>
        <p:nvSpPr>
          <p:cNvPr id="3" name="Subtitle 2"/>
          <p:cNvSpPr>
            <a:spLocks noGrp="1"/>
          </p:cNvSpPr>
          <p:nvPr>
            <p:ph type="subTitle" idx="1"/>
          </p:nvPr>
        </p:nvSpPr>
        <p:spPr>
          <a:xfrm>
            <a:off x="1295400" y="2895600"/>
            <a:ext cx="6400800" cy="1752600"/>
          </a:xfrm>
        </p:spPr>
        <p:txBody>
          <a:bodyPr>
            <a:noAutofit/>
          </a:bodyPr>
          <a:lstStyle/>
          <a:p>
            <a:r>
              <a:rPr lang="en-US" sz="2400" dirty="0">
                <a:solidFill>
                  <a:schemeClr val="bg1">
                    <a:lumMod val="95000"/>
                  </a:schemeClr>
                </a:solidFill>
                <a:latin typeface="Bahnschrift SemiBold" pitchFamily="34" charset="0"/>
              </a:rPr>
              <a:t>By innovation we understand new, and usually by new we also understand good, so, as most creations are made to help the world become something a little bit better in an aspect, let’s see what innovations are probably most beneficial to the world.</a:t>
            </a:r>
          </a:p>
        </p:txBody>
      </p:sp>
    </p:spTree>
    <p:extLst>
      <p:ext uri="{BB962C8B-B14F-4D97-AF65-F5344CB8AC3E}">
        <p14:creationId xmlns:p14="http://schemas.microsoft.com/office/powerpoint/2010/main" val="7478968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5105400" cy="4191000"/>
          </a:xfrm>
        </p:spPr>
        <p:txBody>
          <a:bodyPr>
            <a:noAutofit/>
          </a:bodyPr>
          <a:lstStyle/>
          <a:p>
            <a:r>
              <a:rPr lang="en-US" sz="2000" dirty="0">
                <a:solidFill>
                  <a:srgbClr val="00B0F0"/>
                </a:solidFill>
                <a:effectLst>
                  <a:outerShdw blurRad="38100" dist="38100" dir="2700000" algn="tl">
                    <a:srgbClr val="000000">
                      <a:alpha val="43137"/>
                    </a:srgbClr>
                  </a:outerShdw>
                </a:effectLst>
                <a:latin typeface="Bahnschrift SemiLight" pitchFamily="34" charset="0"/>
              </a:rPr>
              <a:t>“Ensure inclusive and equitable quality education and promote lifelong learning opportunities for all”</a:t>
            </a:r>
          </a:p>
          <a:p>
            <a:r>
              <a:rPr lang="en-US" sz="2000" dirty="0">
                <a:effectLst>
                  <a:outerShdw blurRad="38100" dist="38100" dir="2700000" algn="tl">
                    <a:srgbClr val="000000">
                      <a:alpha val="43137"/>
                    </a:srgbClr>
                  </a:outerShdw>
                </a:effectLst>
                <a:latin typeface="Bahnschrift SemiLight" pitchFamily="34" charset="0"/>
              </a:rPr>
              <a:t>As we see, the definition doesn’t only speak of education, but also of lifelong learning opportunities. Not just that we will, no matter what, keep learning all out lives, but with this we can make is easier. This program ensures that all children have access to early childhood development and can complete free, equitable and quality primary and secondary education leading to effective learning outcomes.</a:t>
            </a:r>
          </a:p>
        </p:txBody>
      </p:sp>
      <p:sp>
        <p:nvSpPr>
          <p:cNvPr id="3" name="Title 2"/>
          <p:cNvSpPr>
            <a:spLocks noGrp="1"/>
          </p:cNvSpPr>
          <p:nvPr>
            <p:ph type="title"/>
          </p:nvPr>
        </p:nvSpPr>
        <p:spPr/>
        <p:txBody>
          <a:bodyPr>
            <a:normAutofit/>
          </a:bodyPr>
          <a:lstStyle/>
          <a:p>
            <a:r>
              <a:rPr lang="en-US" dirty="0">
                <a:solidFill>
                  <a:schemeClr val="bg1"/>
                </a:solidFill>
                <a:latin typeface="Arial Rounded MT Bold" pitchFamily="34" charset="0"/>
              </a:rPr>
              <a:t>Quality Education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2971800"/>
            <a:ext cx="3251200" cy="24384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3996577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533400"/>
            <a:ext cx="7543800" cy="2133600"/>
          </a:xfrm>
        </p:spPr>
        <p:txBody>
          <a:bodyPr>
            <a:normAutofit/>
          </a:bodyPr>
          <a:lstStyle/>
          <a:p>
            <a:pPr marL="0" indent="0">
              <a:buNone/>
            </a:pPr>
            <a:r>
              <a:rPr lang="en-US" dirty="0">
                <a:effectLst>
                  <a:outerShdw blurRad="38100" dist="38100" dir="2700000" algn="tl">
                    <a:srgbClr val="000000">
                      <a:alpha val="43137"/>
                    </a:srgbClr>
                  </a:outerShdw>
                </a:effectLst>
              </a:rPr>
              <a:t>PAY(Physically Active Youth is a program in which the work with the youth is learner-</a:t>
            </a:r>
            <a:r>
              <a:rPr lang="en-US" dirty="0" err="1">
                <a:effectLst>
                  <a:outerShdw blurRad="38100" dist="38100" dir="2700000" algn="tl">
                    <a:srgbClr val="000000">
                      <a:alpha val="43137"/>
                    </a:srgbClr>
                  </a:outerShdw>
                </a:effectLst>
              </a:rPr>
              <a:t>centred</a:t>
            </a:r>
            <a:r>
              <a:rPr lang="en-US" dirty="0">
                <a:effectLst>
                  <a:outerShdw blurRad="38100" dist="38100" dir="2700000" algn="tl">
                    <a:srgbClr val="000000">
                      <a:alpha val="43137"/>
                    </a:srgbClr>
                  </a:outerShdw>
                </a:effectLst>
              </a:rPr>
              <a:t>. “The learner brings to us a wealth of knowledge and social experience gained from the family, the community and interaction with the environment.”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200" y="1900428"/>
            <a:ext cx="5778500" cy="4953000"/>
          </a:xfrm>
          <a:prstGeom prst="rect">
            <a:avLst/>
          </a:prstGeom>
        </p:spPr>
      </p:pic>
      <p:sp>
        <p:nvSpPr>
          <p:cNvPr id="5" name="TextBox 4"/>
          <p:cNvSpPr txBox="1"/>
          <p:nvPr/>
        </p:nvSpPr>
        <p:spPr>
          <a:xfrm>
            <a:off x="457200" y="2514600"/>
            <a:ext cx="3276600" cy="4893647"/>
          </a:xfrm>
          <a:prstGeom prst="rect">
            <a:avLst/>
          </a:prstGeom>
          <a:noFill/>
        </p:spPr>
        <p:txBody>
          <a:bodyPr wrap="square" rtlCol="0">
            <a:spAutoFit/>
          </a:bodyPr>
          <a:lstStyle/>
          <a:p>
            <a:pPr fontAlgn="base"/>
            <a:r>
              <a:rPr lang="en-US" sz="2400" dirty="0">
                <a:solidFill>
                  <a:schemeClr val="accent1"/>
                </a:solidFill>
                <a:effectLst>
                  <a:outerShdw blurRad="38100" dist="38100" dir="2700000" algn="tl">
                    <a:srgbClr val="000000">
                      <a:alpha val="43137"/>
                    </a:srgbClr>
                  </a:outerShdw>
                </a:effectLst>
                <a:latin typeface="Bahnschrift SemiLight" pitchFamily="34" charset="0"/>
              </a:rPr>
              <a:t>These are the 3 pillars that sustain the holistic youth development. It provides safe and nurturing learning environment for Namibian children and youth coming from disadvantaged communities in </a:t>
            </a:r>
            <a:r>
              <a:rPr lang="en-US" sz="2400" dirty="0" err="1">
                <a:solidFill>
                  <a:schemeClr val="accent1"/>
                </a:solidFill>
                <a:effectLst>
                  <a:outerShdw blurRad="38100" dist="38100" dir="2700000" algn="tl">
                    <a:srgbClr val="000000">
                      <a:alpha val="43137"/>
                    </a:srgbClr>
                  </a:outerShdw>
                </a:effectLst>
                <a:latin typeface="Bahnschrift SemiLight" pitchFamily="34" charset="0"/>
              </a:rPr>
              <a:t>Katutura</a:t>
            </a:r>
            <a:r>
              <a:rPr lang="en-US" sz="2400" dirty="0">
                <a:solidFill>
                  <a:schemeClr val="accent1"/>
                </a:solidFill>
                <a:effectLst>
                  <a:outerShdw blurRad="38100" dist="38100" dir="2700000" algn="tl">
                    <a:srgbClr val="000000">
                      <a:alpha val="43137"/>
                    </a:srgbClr>
                  </a:outerShdw>
                </a:effectLst>
                <a:latin typeface="Bahnschrift SemiLight" pitchFamily="34" charset="0"/>
              </a:rPr>
              <a:t>.</a:t>
            </a:r>
          </a:p>
          <a:p>
            <a:br>
              <a:rPr lang="en-US" sz="2400" dirty="0">
                <a:effectLst>
                  <a:outerShdw blurRad="38100" dist="38100" dir="2700000" algn="tl">
                    <a:srgbClr val="000000">
                      <a:alpha val="43137"/>
                    </a:srgbClr>
                  </a:outerShdw>
                </a:effectLst>
              </a:rPr>
            </a:br>
            <a:endParaRPr lang="en-US" sz="2400" dirty="0">
              <a:solidFill>
                <a:schemeClr val="accent1"/>
              </a:solidFill>
              <a:effectLst>
                <a:outerShdw blurRad="38100" dist="38100" dir="2700000" algn="tl">
                  <a:srgbClr val="000000">
                    <a:alpha val="43137"/>
                  </a:srgbClr>
                </a:outerShdw>
              </a:effectLst>
              <a:latin typeface="Bahnschrift SemiLight" pitchFamily="34" charset="0"/>
            </a:endParaRPr>
          </a:p>
        </p:txBody>
      </p:sp>
    </p:spTree>
    <p:extLst>
      <p:ext uri="{BB962C8B-B14F-4D97-AF65-F5344CB8AC3E}">
        <p14:creationId xmlns:p14="http://schemas.microsoft.com/office/powerpoint/2010/main" val="416288649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914400"/>
            <a:ext cx="7408333" cy="3429000"/>
          </a:xfrm>
        </p:spPr>
        <p:txBody>
          <a:bodyPr/>
          <a:lstStyle/>
          <a:p>
            <a:r>
              <a:rPr lang="en-US" i="1" dirty="0">
                <a:effectLst>
                  <a:outerShdw blurRad="38100" dist="38100" dir="2700000" algn="tl">
                    <a:srgbClr val="000000">
                      <a:alpha val="43137"/>
                    </a:srgbClr>
                  </a:outerShdw>
                </a:effectLst>
              </a:rPr>
              <a:t>What are the most important innovations for quality education? </a:t>
            </a:r>
          </a:p>
          <a:p>
            <a:r>
              <a:rPr lang="en-US" i="1" dirty="0">
                <a:effectLst>
                  <a:outerShdw blurRad="38100" dist="38100" dir="2700000" algn="tl">
                    <a:srgbClr val="000000">
                      <a:alpha val="43137"/>
                    </a:srgbClr>
                  </a:outerShdw>
                </a:effectLst>
              </a:rPr>
              <a:t>Certainly the work many people put in to make learning for poor children possible is extremely useful and shows just how much power of will we have. Also elevating the quality students work nowadays allows them to discover a better path in becoming what they have in mind.</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3810000"/>
            <a:ext cx="3429000" cy="2621280"/>
          </a:xfrm>
          <a:prstGeom prst="rect">
            <a:avLst/>
          </a:prstGeom>
          <a:ln>
            <a:noFill/>
          </a:ln>
          <a:effectLst>
            <a:outerShdw blurRad="190500" algn="tl" rotWithShape="0">
              <a:srgbClr val="000000">
                <a:alpha val="70000"/>
              </a:srgbClr>
            </a:outerShdw>
          </a:effectLst>
        </p:spPr>
      </p:pic>
      <p:sp>
        <p:nvSpPr>
          <p:cNvPr id="4" name="TextBox 3"/>
          <p:cNvSpPr txBox="1"/>
          <p:nvPr/>
        </p:nvSpPr>
        <p:spPr>
          <a:xfrm>
            <a:off x="1088136" y="4305032"/>
            <a:ext cx="3352800" cy="1631216"/>
          </a:xfrm>
          <a:prstGeom prst="rect">
            <a:avLst/>
          </a:prstGeom>
          <a:noFill/>
        </p:spPr>
        <p:txBody>
          <a:bodyPr wrap="square" rtlCol="0">
            <a:spAutoFit/>
          </a:bodyPr>
          <a:lstStyle/>
          <a:p>
            <a:r>
              <a:rPr lang="en-US" sz="2000" i="1" dirty="0">
                <a:solidFill>
                  <a:schemeClr val="accent6">
                    <a:lumMod val="60000"/>
                    <a:lumOff val="40000"/>
                  </a:schemeClr>
                </a:solidFill>
                <a:effectLst>
                  <a:outerShdw blurRad="38100" dist="38100" dir="2700000" algn="tl">
                    <a:srgbClr val="000000">
                      <a:alpha val="43137"/>
                    </a:srgbClr>
                  </a:outerShdw>
                </a:effectLst>
              </a:rPr>
              <a:t>As for the poorer ones, it opens a new way and helps them evolve, so they could start an advanced job or even a more comfortable life.</a:t>
            </a:r>
          </a:p>
        </p:txBody>
      </p:sp>
    </p:spTree>
    <p:extLst>
      <p:ext uri="{BB962C8B-B14F-4D97-AF65-F5344CB8AC3E}">
        <p14:creationId xmlns:p14="http://schemas.microsoft.com/office/powerpoint/2010/main" val="207518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609600"/>
            <a:ext cx="7408333" cy="5334000"/>
          </a:xfrm>
        </p:spPr>
        <p:txBody>
          <a:bodyPr>
            <a:normAutofit fontScale="92500"/>
          </a:bodyPr>
          <a:lstStyle/>
          <a:p>
            <a:r>
              <a:rPr lang="en-US" i="1" dirty="0">
                <a:effectLst>
                  <a:outerShdw blurRad="38100" dist="38100" dir="2700000" algn="tl">
                    <a:srgbClr val="000000">
                      <a:alpha val="43137"/>
                    </a:srgbClr>
                  </a:outerShdw>
                </a:effectLst>
              </a:rPr>
              <a:t>We understand that quality education is an important aspect we must achieve, so for accomplishing it and many other goals what we need are resources. This implies a responsible consumption and production.</a:t>
            </a:r>
          </a:p>
          <a:p>
            <a:endParaRPr lang="en-US" i="1" dirty="0">
              <a:effectLst>
                <a:outerShdw blurRad="38100" dist="38100" dir="2700000" algn="tl">
                  <a:srgbClr val="000000">
                    <a:alpha val="43137"/>
                  </a:srgbClr>
                </a:outerShdw>
              </a:effectLst>
            </a:endParaRPr>
          </a:p>
          <a:p>
            <a:r>
              <a:rPr lang="en-US" i="1" dirty="0">
                <a:solidFill>
                  <a:srgbClr val="00B0F0"/>
                </a:solidFill>
                <a:effectLst>
                  <a:outerShdw blurRad="38100" dist="38100" dir="2700000" algn="tl">
                    <a:srgbClr val="000000">
                      <a:alpha val="43137"/>
                    </a:srgbClr>
                  </a:outerShdw>
                </a:effectLst>
              </a:rPr>
              <a:t>“Sustainable consumption and production is about promoting resource and energy efficiency, sustainable infrastructure, and providing access to basic services, green and decent jobs and a better quality of life for all.”</a:t>
            </a:r>
          </a:p>
          <a:p>
            <a:r>
              <a:rPr lang="en-US" i="1" dirty="0">
                <a:solidFill>
                  <a:srgbClr val="00B0F0"/>
                </a:solidFill>
                <a:effectLst>
                  <a:outerShdw blurRad="38100" dist="38100" dir="2700000" algn="tl">
                    <a:srgbClr val="000000">
                      <a:alpha val="43137"/>
                    </a:srgbClr>
                  </a:outerShdw>
                </a:effectLst>
              </a:rPr>
              <a:t>The need for resources is continuous and the danger of running out of them is constant, as we acknowledge the wastes we make. The only hope in saving the planet’s environment is by redistributing the “wastes” to poorer countries where they could provide useful supplies</a:t>
            </a:r>
            <a:r>
              <a:rPr lang="en-US" dirty="0">
                <a:solidFill>
                  <a:srgbClr val="00B0F0"/>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827041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7408333" cy="3450696"/>
          </a:xfrm>
        </p:spPr>
        <p:txBody>
          <a:bodyPr/>
          <a:lstStyle/>
          <a:p>
            <a:r>
              <a:rPr lang="en-US" i="1" dirty="0">
                <a:solidFill>
                  <a:srgbClr val="0070C0"/>
                </a:solidFill>
                <a:effectLst>
                  <a:outerShdw blurRad="38100" dist="38100" dir="2700000" algn="tl">
                    <a:srgbClr val="000000">
                      <a:alpha val="43137"/>
                    </a:srgbClr>
                  </a:outerShdw>
                </a:effectLst>
              </a:rPr>
              <a:t>We permanently encounter problems with supplies and resources, mostly in industry where they are needed the most. For not this reason only we shall start improvising ways to make better uses out of supplies and recycle what is considered eventually “unusable”.</a:t>
            </a:r>
          </a:p>
        </p:txBody>
      </p:sp>
      <p:sp>
        <p:nvSpPr>
          <p:cNvPr id="3" name="Title 2"/>
          <p:cNvSpPr>
            <a:spLocks noGrp="1"/>
          </p:cNvSpPr>
          <p:nvPr>
            <p:ph type="title"/>
          </p:nvPr>
        </p:nvSpPr>
        <p:spPr/>
        <p:txBody>
          <a:bodyPr/>
          <a:lstStyle/>
          <a:p>
            <a:r>
              <a:rPr lang="en-US" b="1" i="1" dirty="0">
                <a:effectLst>
                  <a:outerShdw blurRad="38100" dist="38100" dir="2700000" algn="tl">
                    <a:srgbClr val="000000">
                      <a:alpha val="43137"/>
                    </a:srgbClr>
                  </a:outerShdw>
                </a:effectLst>
              </a:rPr>
              <a:t>Resources and uses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3614928"/>
            <a:ext cx="2743200" cy="2743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5029200" y="3614927"/>
            <a:ext cx="3276600" cy="2862322"/>
          </a:xfrm>
          <a:prstGeom prst="rect">
            <a:avLst/>
          </a:prstGeom>
          <a:noFill/>
        </p:spPr>
        <p:txBody>
          <a:bodyPr wrap="square" rtlCol="0">
            <a:spAutoFit/>
          </a:bodyPr>
          <a:lstStyle/>
          <a:p>
            <a:r>
              <a:rPr lang="en-US" dirty="0">
                <a:solidFill>
                  <a:srgbClr val="9966FF"/>
                </a:solidFill>
                <a:effectLst>
                  <a:outerShdw blurRad="38100" dist="38100" dir="2700000" algn="tl">
                    <a:srgbClr val="000000">
                      <a:alpha val="43137"/>
                    </a:srgbClr>
                  </a:outerShdw>
                </a:effectLst>
              </a:rPr>
              <a:t>Recycling might be the only way out of this that will bring us to the surface. Because resources are limited we have to first use them as much as we possibly can, then, when we will run out, find a new inhabitable system that sustains life and presents a high variety of supplies usable by mankind.</a:t>
            </a:r>
          </a:p>
        </p:txBody>
      </p:sp>
    </p:spTree>
    <p:extLst>
      <p:ext uri="{BB962C8B-B14F-4D97-AF65-F5344CB8AC3E}">
        <p14:creationId xmlns:p14="http://schemas.microsoft.com/office/powerpoint/2010/main" val="3969396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990600"/>
            <a:ext cx="7408333" cy="1981200"/>
          </a:xfrm>
        </p:spPr>
        <p:txBody>
          <a:bodyPr>
            <a:normAutofit/>
          </a:bodyPr>
          <a:lstStyle/>
          <a:p>
            <a:pPr marL="0" indent="0">
              <a:buNone/>
            </a:pPr>
            <a:r>
              <a:rPr lang="en-US" b="1" dirty="0">
                <a:effectLst>
                  <a:outerShdw blurRad="38100" dist="38100" dir="2700000" algn="tl">
                    <a:srgbClr val="000000">
                      <a:alpha val="43137"/>
                    </a:srgbClr>
                  </a:outerShdw>
                </a:effectLst>
                <a:latin typeface="Arial" pitchFamily="34" charset="0"/>
                <a:cs typeface="Arial" pitchFamily="34" charset="0"/>
              </a:rPr>
              <a:t>  </a:t>
            </a:r>
            <a:r>
              <a:rPr lang="en-US" sz="2800" b="1" dirty="0">
                <a:effectLst>
                  <a:outerShdw blurRad="38100" dist="38100" dir="2700000" algn="tl">
                    <a:srgbClr val="000000">
                      <a:alpha val="43137"/>
                    </a:srgbClr>
                  </a:outerShdw>
                </a:effectLst>
                <a:cs typeface="Arial" pitchFamily="34" charset="0"/>
              </a:rPr>
              <a:t>As far as we can see, the world is changing and we have to change with it. Yet not everything allows us, so we need to improvise; this is called </a:t>
            </a:r>
            <a:r>
              <a:rPr lang="en-US" sz="2800" b="1" i="1" u="sng" dirty="0">
                <a:effectLst>
                  <a:outerShdw blurRad="38100" dist="38100" dir="2700000" algn="tl">
                    <a:srgbClr val="000000">
                      <a:alpha val="43137"/>
                    </a:srgbClr>
                  </a:outerShdw>
                </a:effectLst>
                <a:cs typeface="Arial" pitchFamily="34" charset="0"/>
              </a:rPr>
              <a:t>innovation</a:t>
            </a:r>
            <a:r>
              <a:rPr lang="en-US" sz="2800" b="1" i="1" dirty="0">
                <a:effectLst>
                  <a:outerShdw blurRad="38100" dist="38100" dir="2700000" algn="tl">
                    <a:srgbClr val="000000">
                      <a:alpha val="43137"/>
                    </a:srgbClr>
                  </a:outerShdw>
                </a:effectLst>
                <a:cs typeface="Arial" pitchFamily="34" charset="0"/>
              </a:rPr>
              <a:t>.</a:t>
            </a:r>
          </a:p>
        </p:txBody>
      </p:sp>
      <p:sp>
        <p:nvSpPr>
          <p:cNvPr id="4" name="TextBox 3"/>
          <p:cNvSpPr txBox="1"/>
          <p:nvPr/>
        </p:nvSpPr>
        <p:spPr>
          <a:xfrm>
            <a:off x="5029200" y="4789932"/>
            <a:ext cx="3505200" cy="1323439"/>
          </a:xfrm>
          <a:prstGeom prst="rect">
            <a:avLst/>
          </a:prstGeom>
          <a:noFill/>
        </p:spPr>
        <p:txBody>
          <a:bodyPr wrap="square" rtlCol="0">
            <a:spAutoFit/>
          </a:bodyPr>
          <a:lstStyle/>
          <a:p>
            <a:r>
              <a:rPr lang="en-US" sz="2000" dirty="0">
                <a:solidFill>
                  <a:schemeClr val="accent1">
                    <a:lumMod val="50000"/>
                  </a:schemeClr>
                </a:solidFill>
                <a:latin typeface="Arial Rounded MT Bold" pitchFamily="34" charset="0"/>
              </a:rPr>
              <a:t>Written by: Alex Constantinescu, </a:t>
            </a:r>
            <a:r>
              <a:rPr lang="en-US" sz="2000" dirty="0" err="1">
                <a:solidFill>
                  <a:schemeClr val="accent1">
                    <a:lumMod val="50000"/>
                  </a:schemeClr>
                </a:solidFill>
                <a:latin typeface="Arial Rounded MT Bold" pitchFamily="34" charset="0"/>
              </a:rPr>
              <a:t>Iosif</a:t>
            </a:r>
            <a:r>
              <a:rPr lang="en-US" sz="2000" dirty="0">
                <a:solidFill>
                  <a:schemeClr val="accent1">
                    <a:lumMod val="50000"/>
                  </a:schemeClr>
                </a:solidFill>
                <a:latin typeface="Arial Rounded MT Bold" pitchFamily="34" charset="0"/>
              </a:rPr>
              <a:t> </a:t>
            </a:r>
            <a:r>
              <a:rPr lang="en-US" sz="2000" dirty="0" err="1">
                <a:solidFill>
                  <a:schemeClr val="accent1">
                    <a:lumMod val="50000"/>
                  </a:schemeClr>
                </a:solidFill>
                <a:latin typeface="Arial Rounded MT Bold" pitchFamily="34" charset="0"/>
              </a:rPr>
              <a:t>Teodor</a:t>
            </a:r>
            <a:r>
              <a:rPr lang="en-US" sz="2000" dirty="0">
                <a:solidFill>
                  <a:schemeClr val="accent1">
                    <a:lumMod val="50000"/>
                  </a:schemeClr>
                </a:solidFill>
                <a:latin typeface="Arial Rounded MT Bold" pitchFamily="34" charset="0"/>
              </a:rPr>
              <a:t>, </a:t>
            </a:r>
            <a:r>
              <a:rPr lang="en-US" sz="2000" dirty="0" err="1">
                <a:solidFill>
                  <a:schemeClr val="accent1">
                    <a:lumMod val="50000"/>
                  </a:schemeClr>
                </a:solidFill>
                <a:latin typeface="Arial Rounded MT Bold" pitchFamily="34" charset="0"/>
              </a:rPr>
              <a:t>Licarete</a:t>
            </a:r>
            <a:r>
              <a:rPr lang="en-US" sz="2000" dirty="0">
                <a:solidFill>
                  <a:schemeClr val="accent1">
                    <a:lumMod val="50000"/>
                  </a:schemeClr>
                </a:solidFill>
                <a:latin typeface="Arial Rounded MT Bold" pitchFamily="34" charset="0"/>
              </a:rPr>
              <a:t> Tudor, </a:t>
            </a:r>
            <a:r>
              <a:rPr lang="en-US" sz="2000" dirty="0" err="1">
                <a:solidFill>
                  <a:schemeClr val="accent1">
                    <a:lumMod val="50000"/>
                  </a:schemeClr>
                </a:solidFill>
                <a:latin typeface="Arial Rounded MT Bold" pitchFamily="34" charset="0"/>
              </a:rPr>
              <a:t>Petrovici</a:t>
            </a:r>
            <a:r>
              <a:rPr lang="en-US" sz="2000" dirty="0">
                <a:solidFill>
                  <a:schemeClr val="accent1">
                    <a:lumMod val="50000"/>
                  </a:schemeClr>
                </a:solidFill>
                <a:latin typeface="Arial Rounded MT Bold" pitchFamily="34" charset="0"/>
              </a:rPr>
              <a:t> </a:t>
            </a:r>
            <a:r>
              <a:rPr lang="en-US" sz="2000" dirty="0" err="1">
                <a:solidFill>
                  <a:schemeClr val="accent1">
                    <a:lumMod val="50000"/>
                  </a:schemeClr>
                </a:solidFill>
                <a:latin typeface="Arial Rounded MT Bold" pitchFamily="34" charset="0"/>
              </a:rPr>
              <a:t>Liviu</a:t>
            </a:r>
            <a:endParaRPr lang="en-US" sz="2000" dirty="0">
              <a:solidFill>
                <a:schemeClr val="accent1">
                  <a:lumMod val="50000"/>
                </a:schemeClr>
              </a:solidFill>
              <a:latin typeface="Arial Rounded MT Bold"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429000"/>
            <a:ext cx="3657600" cy="26197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728495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346</TotalTime>
  <Words>592</Words>
  <Application>Microsoft Office PowerPoint</Application>
  <PresentationFormat>Expunere pe ecran (4:3)</PresentationFormat>
  <Paragraphs>20</Paragraphs>
  <Slides>7</Slides>
  <Notes>0</Notes>
  <HiddenSlides>0</HiddenSlides>
  <MMClips>0</MMClips>
  <ScaleCrop>false</ScaleCrop>
  <HeadingPairs>
    <vt:vector size="6" baseType="variant">
      <vt:variant>
        <vt:lpstr>Fonturi utilizate</vt:lpstr>
      </vt:variant>
      <vt:variant>
        <vt:i4>6</vt:i4>
      </vt:variant>
      <vt:variant>
        <vt:lpstr>Temă</vt:lpstr>
      </vt:variant>
      <vt:variant>
        <vt:i4>1</vt:i4>
      </vt:variant>
      <vt:variant>
        <vt:lpstr>Titluri diapozitive</vt:lpstr>
      </vt:variant>
      <vt:variant>
        <vt:i4>7</vt:i4>
      </vt:variant>
    </vt:vector>
  </HeadingPairs>
  <TitlesOfParts>
    <vt:vector size="14" baseType="lpstr">
      <vt:lpstr>Arial</vt:lpstr>
      <vt:lpstr>Arial Rounded MT Bold</vt:lpstr>
      <vt:lpstr>Bahnschrift SemiBold</vt:lpstr>
      <vt:lpstr>Bahnschrift SemiLight</vt:lpstr>
      <vt:lpstr>Candara</vt:lpstr>
      <vt:lpstr>Symbol</vt:lpstr>
      <vt:lpstr>Waveform</vt:lpstr>
      <vt:lpstr>What innovations made the world better?</vt:lpstr>
      <vt:lpstr>Quality Education</vt:lpstr>
      <vt:lpstr>Prezentare PowerPoint</vt:lpstr>
      <vt:lpstr>Prezentare PowerPoint</vt:lpstr>
      <vt:lpstr>Prezentare PowerPoint</vt:lpstr>
      <vt:lpstr>Resources and uses</vt:lpstr>
      <vt:lpstr>Prezentare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Gabriela-Violeta Tanasescu</cp:lastModifiedBy>
  <cp:revision>16</cp:revision>
  <dcterms:created xsi:type="dcterms:W3CDTF">2018-04-25T04:32:11Z</dcterms:created>
  <dcterms:modified xsi:type="dcterms:W3CDTF">2018-04-28T16:35:43Z</dcterms:modified>
</cp:coreProperties>
</file>