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1"/>
  </p:notesMasterIdLst>
  <p:sldIdLst>
    <p:sldId id="256" r:id="rId2"/>
    <p:sldId id="266" r:id="rId3"/>
    <p:sldId id="257" r:id="rId4"/>
    <p:sldId id="258" r:id="rId5"/>
    <p:sldId id="259" r:id="rId6"/>
    <p:sldId id="260" r:id="rId7"/>
    <p:sldId id="261" r:id="rId8"/>
    <p:sldId id="270" r:id="rId9"/>
    <p:sldId id="263" r:id="rId10"/>
    <p:sldId id="264" r:id="rId11"/>
    <p:sldId id="265" r:id="rId12"/>
    <p:sldId id="268" r:id="rId13"/>
    <p:sldId id="271" r:id="rId14"/>
    <p:sldId id="286" r:id="rId15"/>
    <p:sldId id="274" r:id="rId16"/>
    <p:sldId id="273" r:id="rId17"/>
    <p:sldId id="272" r:id="rId18"/>
    <p:sldId id="278" r:id="rId19"/>
    <p:sldId id="277" r:id="rId20"/>
    <p:sldId id="276" r:id="rId21"/>
    <p:sldId id="275" r:id="rId22"/>
    <p:sldId id="279" r:id="rId23"/>
    <p:sldId id="280" r:id="rId24"/>
    <p:sldId id="281" r:id="rId25"/>
    <p:sldId id="282" r:id="rId26"/>
    <p:sldId id="283" r:id="rId27"/>
    <p:sldId id="284" r:id="rId28"/>
    <p:sldId id="285" r:id="rId29"/>
    <p:sldId id="269"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3676" autoAdjust="0"/>
    <p:restoredTop sz="94660"/>
  </p:normalViewPr>
  <p:slideViewPr>
    <p:cSldViewPr snapToGrid="0">
      <p:cViewPr varScale="1">
        <p:scale>
          <a:sx n="71" d="100"/>
          <a:sy n="71" d="100"/>
        </p:scale>
        <p:origin x="-186"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D298A0-25F7-4C1C-86FD-A20C1F4E3343}" type="datetimeFigureOut">
              <a:rPr lang="en-IN" smtClean="0"/>
              <a:pPr/>
              <a:t>01-05-2018</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DEA4D-BF24-40E5-ACA1-272A9937FBD6}" type="slidenum">
              <a:rPr lang="en-IN" smtClean="0"/>
              <a:pPr/>
              <a:t>‹#›</a:t>
            </a:fld>
            <a:endParaRPr lang="en-IN"/>
          </a:p>
        </p:txBody>
      </p:sp>
    </p:spTree>
    <p:extLst>
      <p:ext uri="{BB962C8B-B14F-4D97-AF65-F5344CB8AC3E}">
        <p14:creationId xmlns:p14="http://schemas.microsoft.com/office/powerpoint/2010/main" xmlns="" val="1110571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pPr/>
              <a:t>5/1/2018</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5/1/2018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5/1/2018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5/1/2018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5/1/2018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5/1/2018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5/1/2018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5/1/2018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5/1/2018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5/1/2018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pPr/>
              <a:t>5/1/2018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5/1/2018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5/1/2018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5/1/2018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pPr/>
              <a:t>5/1/2018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5/1/2018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5/1/2018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5/1/2018</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file:///C:\Users\dell\Desktop\PPT\Fast%20Energetic%20Classical%20Music.mp3" TargetMode="External"/><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openreferral.org/version-0-2-human-services-data-specification-whats-new-whats-ahead/"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creativecommons.org/licenses/by/4.0/"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1.mp3"/></Relationships>
</file>

<file path=ppt/slides/_rels/slide2.xml.rels><?xml version="1.0" encoding="UTF-8" standalone="yes"?>
<Relationships xmlns="http://schemas.openxmlformats.org/package/2006/relationships"><Relationship Id="rId3" Type="http://schemas.openxmlformats.org/officeDocument/2006/relationships/hyperlink" Target="https://commons.wikimedia.org/wiki/File:Light-Bulb_icon_by_Till_Teenck.svg" TargetMode="External"/><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3.png"/><Relationship Id="rId5" Type="http://schemas.microsoft.com/office/2007/relationships/media" Target="../media/media1.mp3"/><Relationship Id="rId4" Type="http://schemas.openxmlformats.org/officeDocument/2006/relationships/hyperlink" Target="https://creativecommons.org/licenses/by-sa/3.0/"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1.mp3"/></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commonslab.gr/"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hyperlink" Target="https://creativecommons.org/licenses/by-sa/4.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Smartphone_icon_-_Noun_Project_283536.sv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commons.wikimedia.org/wiki/File:Smartphone_icon_-_Noun_Project_283536.svg"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8C9F87-4390-4F1C-88AD-C54D783759BC}"/>
              </a:ext>
            </a:extLst>
          </p:cNvPr>
          <p:cNvSpPr>
            <a:spLocks noGrp="1"/>
          </p:cNvSpPr>
          <p:nvPr>
            <p:ph type="ctrTitle"/>
          </p:nvPr>
        </p:nvSpPr>
        <p:spPr/>
        <p:txBody>
          <a:bodyPr/>
          <a:lstStyle/>
          <a:p>
            <a:r>
              <a:rPr lang="en-IN" dirty="0"/>
              <a:t>Innovation project</a:t>
            </a:r>
            <a:br>
              <a:rPr lang="en-IN" dirty="0"/>
            </a:br>
            <a:endParaRPr lang="en-IN" dirty="0"/>
          </a:p>
        </p:txBody>
      </p:sp>
      <p:sp>
        <p:nvSpPr>
          <p:cNvPr id="3" name="Subtitle 2">
            <a:extLst>
              <a:ext uri="{FF2B5EF4-FFF2-40B4-BE49-F238E27FC236}">
                <a16:creationId xmlns:a16="http://schemas.microsoft.com/office/drawing/2014/main" xmlns="" id="{632E4E01-5629-409B-992A-16318A864A13}"/>
              </a:ext>
            </a:extLst>
          </p:cNvPr>
          <p:cNvSpPr>
            <a:spLocks noGrp="1"/>
          </p:cNvSpPr>
          <p:nvPr>
            <p:ph type="subTitle" idx="1"/>
          </p:nvPr>
        </p:nvSpPr>
        <p:spPr/>
        <p:txBody>
          <a:bodyPr/>
          <a:lstStyle/>
          <a:p>
            <a:r>
              <a:rPr lang="en-IN" dirty="0"/>
              <a:t>Bharat ram global school</a:t>
            </a:r>
          </a:p>
          <a:p>
            <a:r>
              <a:rPr lang="en-IN"/>
              <a:t>Greater Noida</a:t>
            </a:r>
            <a:endParaRPr lang="en-IN" dirty="0"/>
          </a:p>
        </p:txBody>
      </p:sp>
      <p:pic>
        <p:nvPicPr>
          <p:cNvPr id="4" name="River-flows-in-you-piano">
            <a:hlinkClick r:id="" action="ppaction://media"/>
            <a:extLst>
              <a:ext uri="{FF2B5EF4-FFF2-40B4-BE49-F238E27FC236}">
                <a16:creationId xmlns:a16="http://schemas.microsoft.com/office/drawing/2014/main" xmlns="" id="{6D2E8821-966F-4019-9927-49E11A9FFA62}"/>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12524509" y="6553200"/>
            <a:ext cx="609600" cy="609600"/>
          </a:xfrm>
          <a:prstGeom prst="rect">
            <a:avLst/>
          </a:prstGeom>
        </p:spPr>
      </p:pic>
      <p:pic>
        <p:nvPicPr>
          <p:cNvPr id="5" name="Fast Energetic Classical Music.mp3">
            <a:hlinkClick r:id="" action="ppaction://media"/>
          </p:cNvPr>
          <p:cNvPicPr>
            <a:picLocks noRot="1" noChangeAspect="1"/>
          </p:cNvPicPr>
          <p:nvPr>
            <a:audioFile r:link="rId2"/>
          </p:nvPr>
        </p:nvPicPr>
        <p:blipFill>
          <a:blip r:embed="rId6"/>
          <a:stretch>
            <a:fillRect/>
          </a:stretch>
        </p:blipFill>
        <p:spPr>
          <a:xfrm>
            <a:off x="11521440" y="6385560"/>
            <a:ext cx="304800" cy="304800"/>
          </a:xfrm>
          <a:prstGeom prst="rect">
            <a:avLst/>
          </a:prstGeom>
        </p:spPr>
      </p:pic>
    </p:spTree>
    <p:extLst>
      <p:ext uri="{BB962C8B-B14F-4D97-AF65-F5344CB8AC3E}">
        <p14:creationId xmlns:p14="http://schemas.microsoft.com/office/powerpoint/2010/main" xmlns="" val="241318344"/>
      </p:ext>
    </p:extLst>
  </p:cSld>
  <p:clrMapOvr>
    <a:masterClrMapping/>
  </p:clrMapOvr>
  <mc:AlternateContent xmlns:mc="http://schemas.openxmlformats.org/markup-compatibility/2006">
    <mc:Choice xmlns:p14="http://schemas.microsoft.com/office/powerpoint/2010/main" xmlns=""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ircle(in)">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ircle(in)">
                                      <p:cBhvr>
                                        <p:cTn id="18" dur="2000"/>
                                        <p:tgtEl>
                                          <p:spTgt spid="3">
                                            <p:txEl>
                                              <p:pRg st="1" end="1"/>
                                            </p:txEl>
                                          </p:spTgt>
                                        </p:tgtEl>
                                      </p:cBhvr>
                                    </p:animEffect>
                                  </p:childTnLst>
                                </p:cTn>
                              </p:par>
                            </p:childTnLst>
                          </p:cTn>
                        </p:par>
                        <p:par>
                          <p:cTn id="19" fill="hold">
                            <p:stCondLst>
                              <p:cond delay="2000"/>
                            </p:stCondLst>
                            <p:childTnLst>
                              <p:par>
                                <p:cTn id="20" presetID="1" presetClass="mediacall" presetSubtype="0" fill="hold" nodeType="afterEffect">
                                  <p:stCondLst>
                                    <p:cond delay="0"/>
                                  </p:stCondLst>
                                  <p:childTnLst>
                                    <p:cmd type="call" cmd="playFrom(0.0)">
                                      <p:cBhvr>
                                        <p:cTn id="21" dur="1" fill="hold"/>
                                        <p:tgtEl>
                                          <p:spTgt spid="4"/>
                                        </p:tgtEl>
                                      </p:cBhvr>
                                    </p:cmd>
                                  </p:childTnLst>
                                </p:cTn>
                              </p:par>
                              <p:par>
                                <p:cTn id="22" presetID="1" presetClass="mediacall" presetSubtype="0" fill="hold" nodeType="withEffect">
                                  <p:stCondLst>
                                    <p:cond delay="0"/>
                                  </p:stCondLst>
                                  <p:childTnLst>
                                    <p:cmd type="call" cmd="playFrom(0.0)">
                                      <p:cBhvr>
                                        <p:cTn id="23"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24" repeatCount="indefinite" fill="hold" display="0">
                  <p:stCondLst>
                    <p:cond delay="indefinite"/>
                  </p:stCondLst>
                  <p:endCondLst>
                    <p:cond evt="onStopAudio" delay="0">
                      <p:tgtEl>
                        <p:sldTgt/>
                      </p:tgtEl>
                    </p:cond>
                  </p:endCondLst>
                </p:cTn>
                <p:tgtEl>
                  <p:spTgt spid="4"/>
                </p:tgtEl>
              </p:cMediaNode>
            </p:video>
            <p:audio>
              <p:cMediaNode numSld="37">
                <p:cTn id="25"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6AD429-2BB0-4979-817C-6F9409BB87C4}"/>
              </a:ext>
            </a:extLst>
          </p:cNvPr>
          <p:cNvSpPr>
            <a:spLocks noGrp="1"/>
          </p:cNvSpPr>
          <p:nvPr>
            <p:ph type="title"/>
          </p:nvPr>
        </p:nvSpPr>
        <p:spPr>
          <a:xfrm>
            <a:off x="1141413" y="618518"/>
            <a:ext cx="9905998" cy="5808786"/>
          </a:xfrm>
        </p:spPr>
        <p:txBody>
          <a:bodyPr/>
          <a:lstStyle/>
          <a:p>
            <a:r>
              <a:rPr lang="en-IN" dirty="0"/>
              <a:t>    Which innovations are making roads  </a:t>
            </a:r>
            <a:br>
              <a:rPr lang="en-IN" dirty="0"/>
            </a:br>
            <a:r>
              <a:rPr lang="en-IN" dirty="0"/>
              <a:t>    sustainable ?</a:t>
            </a:r>
          </a:p>
        </p:txBody>
      </p:sp>
      <p:sp>
        <p:nvSpPr>
          <p:cNvPr id="3" name="Content Placeholder 2">
            <a:extLst>
              <a:ext uri="{FF2B5EF4-FFF2-40B4-BE49-F238E27FC236}">
                <a16:creationId xmlns:a16="http://schemas.microsoft.com/office/drawing/2014/main" xmlns="" id="{BFAD6435-1BD5-4E07-8989-FDB5F5B59419}"/>
              </a:ext>
            </a:extLst>
          </p:cNvPr>
          <p:cNvSpPr>
            <a:spLocks noGrp="1"/>
          </p:cNvSpPr>
          <p:nvPr>
            <p:ph idx="1"/>
          </p:nvPr>
        </p:nvSpPr>
        <p:spPr>
          <a:xfrm flipH="1" flipV="1">
            <a:off x="11047411" y="5791200"/>
            <a:ext cx="45719" cy="45719"/>
          </a:xfrm>
        </p:spPr>
        <p:txBody>
          <a:bodyPr>
            <a:normAutofit fontScale="25000" lnSpcReduction="20000"/>
          </a:bodyPr>
          <a:lstStyle/>
          <a:p>
            <a:pPr marL="0" indent="0">
              <a:buNone/>
            </a:pPr>
            <a:r>
              <a:rPr lang="en-IN" dirty="0"/>
              <a:t> </a:t>
            </a:r>
          </a:p>
        </p:txBody>
      </p:sp>
    </p:spTree>
    <p:extLst>
      <p:ext uri="{BB962C8B-B14F-4D97-AF65-F5344CB8AC3E}">
        <p14:creationId xmlns:p14="http://schemas.microsoft.com/office/powerpoint/2010/main" xmlns="" val="2671487088"/>
      </p:ext>
    </p:extLst>
  </p:cSld>
  <p:clrMapOvr>
    <a:masterClrMapping/>
  </p:clrMapOvr>
  <mc:AlternateContent xmlns:mc="http://schemas.openxmlformats.org/markup-compatibility/2006">
    <mc:Choice xmlns:p14="http://schemas.microsoft.com/office/powerpoint/2010/main" xmlns=""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F7C438-D23E-4C54-9325-3AAC5C992C17}"/>
              </a:ext>
            </a:extLst>
          </p:cNvPr>
          <p:cNvSpPr>
            <a:spLocks noGrp="1"/>
          </p:cNvSpPr>
          <p:nvPr>
            <p:ph type="title"/>
          </p:nvPr>
        </p:nvSpPr>
        <p:spPr>
          <a:xfrm flipV="1">
            <a:off x="1141413" y="444611"/>
            <a:ext cx="9905998" cy="45719"/>
          </a:xfrm>
        </p:spPr>
        <p:txBody>
          <a:bodyPr>
            <a:normAutofit fontScale="90000"/>
          </a:bodyPr>
          <a:lstStyle/>
          <a:p>
            <a:r>
              <a:rPr lang="en-IN" dirty="0"/>
              <a:t> </a:t>
            </a:r>
          </a:p>
        </p:txBody>
      </p:sp>
      <p:sp>
        <p:nvSpPr>
          <p:cNvPr id="3" name="Content Placeholder 2">
            <a:extLst>
              <a:ext uri="{FF2B5EF4-FFF2-40B4-BE49-F238E27FC236}">
                <a16:creationId xmlns:a16="http://schemas.microsoft.com/office/drawing/2014/main" xmlns="" id="{67E99EA0-4835-4D10-B4D1-79AC6F94A76E}"/>
              </a:ext>
            </a:extLst>
          </p:cNvPr>
          <p:cNvSpPr>
            <a:spLocks noGrp="1"/>
          </p:cNvSpPr>
          <p:nvPr>
            <p:ph idx="1"/>
          </p:nvPr>
        </p:nvSpPr>
        <p:spPr>
          <a:xfrm>
            <a:off x="1141412" y="344557"/>
            <a:ext cx="9905999" cy="3084443"/>
          </a:xfrm>
        </p:spPr>
        <p:txBody>
          <a:bodyPr>
            <a:normAutofit lnSpcReduction="10000"/>
          </a:bodyPr>
          <a:lstStyle/>
          <a:p>
            <a:pPr marL="0" indent="0">
              <a:buNone/>
            </a:pPr>
            <a:r>
              <a:rPr lang="en-US" dirty="0"/>
              <a:t>Noise-reducing asphalt: “There have been a few cost-benefit analyses done that show that using asphalt to reduce noise levels makes more sense than constructing sound wall barriers,” says Jim Bird, director of performance for the Western Canada Asphalt, Paving &amp; Construction product line at Lafarge. Durawhisper is a Lafarge product designed to reduce traffic noise while meeting all the normal specifications for hot-mix asphalt. It’s ideal for use in residential areas.</a:t>
            </a:r>
            <a:endParaRPr lang="en-IN" dirty="0"/>
          </a:p>
        </p:txBody>
      </p:sp>
      <p:pic>
        <p:nvPicPr>
          <p:cNvPr id="5" name="Picture 4">
            <a:extLst>
              <a:ext uri="{FF2B5EF4-FFF2-40B4-BE49-F238E27FC236}">
                <a16:creationId xmlns:a16="http://schemas.microsoft.com/office/drawing/2014/main" xmlns="" id="{E5A0D326-9C0C-4A52-867B-E07279BF2527}"/>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5261113" y="2912120"/>
            <a:ext cx="3949148" cy="3420041"/>
          </a:xfrm>
          <a:prstGeom prst="rect">
            <a:avLst/>
          </a:prstGeom>
        </p:spPr>
      </p:pic>
      <p:sp>
        <p:nvSpPr>
          <p:cNvPr id="6" name="TextBox 5">
            <a:extLst>
              <a:ext uri="{FF2B5EF4-FFF2-40B4-BE49-F238E27FC236}">
                <a16:creationId xmlns:a16="http://schemas.microsoft.com/office/drawing/2014/main" xmlns="" id="{1730F11B-CFF6-4B61-8786-DF127EBF430F}"/>
              </a:ext>
            </a:extLst>
          </p:cNvPr>
          <p:cNvSpPr txBox="1"/>
          <p:nvPr/>
        </p:nvSpPr>
        <p:spPr>
          <a:xfrm>
            <a:off x="12867861" y="5824331"/>
            <a:ext cx="1454426" cy="507831"/>
          </a:xfrm>
          <a:prstGeom prst="rect">
            <a:avLst/>
          </a:prstGeom>
          <a:noFill/>
        </p:spPr>
        <p:txBody>
          <a:bodyPr wrap="square" rtlCol="0">
            <a:spAutoFit/>
          </a:bodyPr>
          <a:lstStyle/>
          <a:p>
            <a:r>
              <a:rPr lang="en-IN" sz="900" dirty="0">
                <a:hlinkClick r:id="rId3" tooltip="https://openreferral.org/version-0-2-human-services-data-specification-whats-new-whats-ahead/"/>
              </a:rPr>
              <a:t>This Photo</a:t>
            </a:r>
            <a:r>
              <a:rPr lang="en-IN" sz="900" dirty="0"/>
              <a:t> by Unknown Author is licensed under </a:t>
            </a:r>
            <a:r>
              <a:rPr lang="en-IN" sz="900" dirty="0">
                <a:hlinkClick r:id="rId4" tooltip="https://creativecommons.org/licenses/by/4.0/"/>
              </a:rPr>
              <a:t>CC BY</a:t>
            </a:r>
            <a:endParaRPr lang="en-IN" sz="900" dirty="0"/>
          </a:p>
        </p:txBody>
      </p:sp>
    </p:spTree>
    <p:extLst>
      <p:ext uri="{BB962C8B-B14F-4D97-AF65-F5344CB8AC3E}">
        <p14:creationId xmlns:p14="http://schemas.microsoft.com/office/powerpoint/2010/main" xmlns="" val="3690173704"/>
      </p:ext>
    </p:extLst>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E21C46-E687-4434-A5E8-A5BA9813EBD0}"/>
              </a:ext>
            </a:extLst>
          </p:cNvPr>
          <p:cNvSpPr>
            <a:spLocks noGrp="1"/>
          </p:cNvSpPr>
          <p:nvPr>
            <p:ph type="title"/>
          </p:nvPr>
        </p:nvSpPr>
        <p:spPr>
          <a:xfrm flipV="1">
            <a:off x="1141413" y="556591"/>
            <a:ext cx="9905998" cy="61927"/>
          </a:xfrm>
        </p:spPr>
        <p:txBody>
          <a:bodyPr>
            <a:normAutofit fontScale="90000"/>
          </a:bodyPr>
          <a:lstStyle/>
          <a:p>
            <a:r>
              <a:rPr lang="en-IN" dirty="0"/>
              <a:t> </a:t>
            </a:r>
          </a:p>
        </p:txBody>
      </p:sp>
      <p:sp>
        <p:nvSpPr>
          <p:cNvPr id="3" name="Content Placeholder 2">
            <a:extLst>
              <a:ext uri="{FF2B5EF4-FFF2-40B4-BE49-F238E27FC236}">
                <a16:creationId xmlns:a16="http://schemas.microsoft.com/office/drawing/2014/main" xmlns="" id="{5E1107B7-2B07-4753-8561-B21B7F0FB4A5}"/>
              </a:ext>
            </a:extLst>
          </p:cNvPr>
          <p:cNvSpPr>
            <a:spLocks noGrp="1"/>
          </p:cNvSpPr>
          <p:nvPr>
            <p:ph idx="1"/>
          </p:nvPr>
        </p:nvSpPr>
        <p:spPr>
          <a:xfrm>
            <a:off x="1141412" y="318052"/>
            <a:ext cx="9905999" cy="3591339"/>
          </a:xfrm>
        </p:spPr>
        <p:txBody>
          <a:bodyPr>
            <a:normAutofit lnSpcReduction="10000"/>
          </a:bodyPr>
          <a:lstStyle/>
          <a:p>
            <a:pPr marL="0" indent="0">
              <a:buNone/>
            </a:pPr>
            <a:r>
              <a:rPr lang="en-US" dirty="0"/>
              <a:t>Full-depth reclamation: Repairing roads has traditionally involved removing the old asphalt pavement and hauling it off-site for disposal. Full-depth reclamation is a repairing technique in which the old asphalt is mixed with the underlying gravel and the resulting asphalt/gravel combination is used to form a new road base.</a:t>
            </a:r>
          </a:p>
          <a:p>
            <a:pPr marL="0" indent="0">
              <a:buNone/>
            </a:pPr>
            <a:r>
              <a:rPr lang="en-US" dirty="0"/>
              <a:t>Mixing the asphalt into the gravel has been proven to produce a better-quality base material, saves the cost and environmental implications of removing the old asphalt from the site and reduces the amount of new aggregate used.</a:t>
            </a:r>
          </a:p>
          <a:p>
            <a:endParaRPr lang="en-IN" dirty="0"/>
          </a:p>
        </p:txBody>
      </p:sp>
    </p:spTree>
    <p:extLst>
      <p:ext uri="{BB962C8B-B14F-4D97-AF65-F5344CB8AC3E}">
        <p14:creationId xmlns:p14="http://schemas.microsoft.com/office/powerpoint/2010/main" xmlns="" val="2675508500"/>
      </p:ext>
    </p:extLst>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xmlns="" id="{92265A10-A744-469B-8A21-49E0E6AD0EB6}"/>
              </a:ext>
            </a:extLst>
          </p:cNvPr>
          <p:cNvPicPr>
            <a:picLocks noGrp="1" noChangeAspect="1"/>
          </p:cNvPicPr>
          <p:nvPr>
            <p:ph idx="1"/>
          </p:nvPr>
        </p:nvPicPr>
        <p:blipFill>
          <a:blip r:embed="rId2"/>
          <a:stretch>
            <a:fillRect/>
          </a:stretch>
        </p:blipFill>
        <p:spPr>
          <a:xfrm>
            <a:off x="1470991" y="238539"/>
            <a:ext cx="9190799" cy="5963478"/>
          </a:xfrm>
          <a:prstGeom prst="rect">
            <a:avLst/>
          </a:prstGeom>
        </p:spPr>
      </p:pic>
    </p:spTree>
    <p:extLst>
      <p:ext uri="{BB962C8B-B14F-4D97-AF65-F5344CB8AC3E}">
        <p14:creationId xmlns:p14="http://schemas.microsoft.com/office/powerpoint/2010/main" xmlns="" val="2306455600"/>
      </p:ext>
    </p:extLst>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2D0CE2-2B0D-4F27-A236-6B7A9A518C5E}"/>
              </a:ext>
            </a:extLst>
          </p:cNvPr>
          <p:cNvSpPr>
            <a:spLocks noGrp="1"/>
          </p:cNvSpPr>
          <p:nvPr>
            <p:ph type="title"/>
          </p:nvPr>
        </p:nvSpPr>
        <p:spPr>
          <a:xfrm>
            <a:off x="1141413" y="618518"/>
            <a:ext cx="9905998" cy="803882"/>
          </a:xfrm>
        </p:spPr>
        <p:txBody>
          <a:bodyPr/>
          <a:lstStyle/>
          <a:p>
            <a:r>
              <a:rPr lang="en-US" altLang="en-US" dirty="0"/>
              <a:t>Plastics Recycling Process</a:t>
            </a:r>
            <a:endParaRPr lang="en-IN" dirty="0"/>
          </a:p>
        </p:txBody>
      </p:sp>
      <p:sp>
        <p:nvSpPr>
          <p:cNvPr id="3" name="Content Placeholder 2">
            <a:extLst>
              <a:ext uri="{FF2B5EF4-FFF2-40B4-BE49-F238E27FC236}">
                <a16:creationId xmlns:a16="http://schemas.microsoft.com/office/drawing/2014/main" xmlns="" id="{B4262208-6D64-45CC-BBDE-DDDE02AAECC4}"/>
              </a:ext>
            </a:extLst>
          </p:cNvPr>
          <p:cNvSpPr>
            <a:spLocks noGrp="1"/>
          </p:cNvSpPr>
          <p:nvPr>
            <p:ph idx="1"/>
          </p:nvPr>
        </p:nvSpPr>
        <p:spPr>
          <a:xfrm>
            <a:off x="1141412" y="1422400"/>
            <a:ext cx="9905999" cy="4368801"/>
          </a:xfrm>
        </p:spPr>
        <p:txBody>
          <a:bodyPr/>
          <a:lstStyle/>
          <a:p>
            <a:r>
              <a:rPr lang="en-US" altLang="en-US" dirty="0"/>
              <a:t>Sort and clean different plastic groups</a:t>
            </a:r>
          </a:p>
          <a:p>
            <a:r>
              <a:rPr lang="en-US" altLang="en-US" dirty="0"/>
              <a:t>Melt plastic into bales</a:t>
            </a:r>
          </a:p>
          <a:p>
            <a:r>
              <a:rPr lang="en-US" altLang="en-US" dirty="0"/>
              <a:t>Break bales up and grind into small flakes</a:t>
            </a:r>
          </a:p>
          <a:p>
            <a:r>
              <a:rPr lang="en-US" altLang="en-US" dirty="0"/>
              <a:t>Wash, rinse and dry flakes in hot air</a:t>
            </a:r>
          </a:p>
          <a:p>
            <a:r>
              <a:rPr lang="en-US" altLang="en-US" dirty="0"/>
              <a:t>Color maybe added or maybe run through a pelletizer </a:t>
            </a:r>
          </a:p>
          <a:p>
            <a:pPr marL="0" indent="0">
              <a:buNone/>
            </a:pPr>
            <a:r>
              <a:rPr lang="en-IN" dirty="0"/>
              <a:t>Note - </a:t>
            </a:r>
            <a:r>
              <a:rPr lang="en-US" altLang="en-US" dirty="0">
                <a:cs typeface="Times New Roman" panose="02020603050405020304" pitchFamily="18" charset="0"/>
              </a:rPr>
              <a:t>Impossible to recycle at 100% .</a:t>
            </a:r>
          </a:p>
          <a:p>
            <a:pPr marL="0" indent="0">
              <a:buNone/>
            </a:pPr>
            <a:endParaRPr lang="en-IN" dirty="0"/>
          </a:p>
        </p:txBody>
      </p:sp>
    </p:spTree>
    <p:extLst>
      <p:ext uri="{BB962C8B-B14F-4D97-AF65-F5344CB8AC3E}">
        <p14:creationId xmlns:p14="http://schemas.microsoft.com/office/powerpoint/2010/main" xmlns="" val="4234884078"/>
      </p:ext>
    </p:extLst>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CCFBC5-F1FA-4015-9DCB-6CC8FF9A236E}"/>
              </a:ext>
            </a:extLst>
          </p:cNvPr>
          <p:cNvSpPr>
            <a:spLocks noGrp="1"/>
          </p:cNvSpPr>
          <p:nvPr>
            <p:ph type="title"/>
          </p:nvPr>
        </p:nvSpPr>
        <p:spPr>
          <a:xfrm>
            <a:off x="1141413" y="618518"/>
            <a:ext cx="9905998" cy="733204"/>
          </a:xfrm>
        </p:spPr>
        <p:txBody>
          <a:bodyPr/>
          <a:lstStyle/>
          <a:p>
            <a:r>
              <a:rPr lang="en-IN" dirty="0"/>
              <a:t>Reused Plastic Bottle</a:t>
            </a:r>
          </a:p>
        </p:txBody>
      </p:sp>
      <p:sp>
        <p:nvSpPr>
          <p:cNvPr id="3" name="Content Placeholder 2">
            <a:extLst>
              <a:ext uri="{FF2B5EF4-FFF2-40B4-BE49-F238E27FC236}">
                <a16:creationId xmlns:a16="http://schemas.microsoft.com/office/drawing/2014/main" xmlns="" id="{C2056B46-6385-48EB-9A56-2421202E1762}"/>
              </a:ext>
            </a:extLst>
          </p:cNvPr>
          <p:cNvSpPr>
            <a:spLocks noGrp="1"/>
          </p:cNvSpPr>
          <p:nvPr>
            <p:ph idx="1"/>
          </p:nvPr>
        </p:nvSpPr>
        <p:spPr>
          <a:xfrm>
            <a:off x="1141412" y="1365577"/>
            <a:ext cx="9905999" cy="4439479"/>
          </a:xfrm>
        </p:spPr>
        <p:txBody>
          <a:bodyPr>
            <a:normAutofit/>
          </a:bodyPr>
          <a:lstStyle/>
          <a:p>
            <a:pPr marL="0" indent="0" fontAlgn="base">
              <a:buNone/>
            </a:pPr>
            <a:r>
              <a:rPr lang="en-US" dirty="0"/>
              <a:t>After used plastic drink bottle, don’t just throw it away, use it to make something awesome. Check out these below low cost, creative and functional craft projects that will transform the humble plastic bottle into everything from useful storage to great home decor.</a:t>
            </a:r>
          </a:p>
          <a:p>
            <a:pPr marL="0" indent="0" fontAlgn="base">
              <a:buNone/>
            </a:pPr>
            <a:r>
              <a:rPr lang="en-US" dirty="0"/>
              <a:t> The slides shows next will give you a glance of how plastic bottle can be reused.</a:t>
            </a:r>
          </a:p>
          <a:p>
            <a:endParaRPr lang="en-IN" dirty="0"/>
          </a:p>
        </p:txBody>
      </p:sp>
      <p:pic>
        <p:nvPicPr>
          <p:cNvPr id="4" name="Picture 3">
            <a:extLst>
              <a:ext uri="{FF2B5EF4-FFF2-40B4-BE49-F238E27FC236}">
                <a16:creationId xmlns:a16="http://schemas.microsoft.com/office/drawing/2014/main" xmlns="" id="{0CE73B0B-1376-41A9-B70B-9318E342D8BD}"/>
              </a:ext>
            </a:extLst>
          </p:cNvPr>
          <p:cNvPicPr>
            <a:picLocks noChangeAspect="1"/>
          </p:cNvPicPr>
          <p:nvPr/>
        </p:nvPicPr>
        <p:blipFill>
          <a:blip r:embed="rId2"/>
          <a:stretch>
            <a:fillRect/>
          </a:stretch>
        </p:blipFill>
        <p:spPr>
          <a:xfrm>
            <a:off x="7027849" y="4866862"/>
            <a:ext cx="3552825" cy="1848678"/>
          </a:xfrm>
          <a:prstGeom prst="rect">
            <a:avLst/>
          </a:prstGeom>
        </p:spPr>
      </p:pic>
    </p:spTree>
    <p:extLst>
      <p:ext uri="{BB962C8B-B14F-4D97-AF65-F5344CB8AC3E}">
        <p14:creationId xmlns:p14="http://schemas.microsoft.com/office/powerpoint/2010/main" xmlns="" val="2651264657"/>
      </p:ext>
    </p:extLst>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F07B58-5DC4-43BF-8BBB-C32B6E622446}"/>
              </a:ext>
            </a:extLst>
          </p:cNvPr>
          <p:cNvSpPr>
            <a:spLocks noGrp="1"/>
          </p:cNvSpPr>
          <p:nvPr>
            <p:ph type="title"/>
          </p:nvPr>
        </p:nvSpPr>
        <p:spPr>
          <a:xfrm>
            <a:off x="1141413" y="618518"/>
            <a:ext cx="9905998" cy="933191"/>
          </a:xfrm>
        </p:spPr>
        <p:txBody>
          <a:bodyPr/>
          <a:lstStyle/>
          <a:p>
            <a:r>
              <a:rPr lang="en-IN" dirty="0"/>
              <a:t>1. </a:t>
            </a:r>
            <a:r>
              <a:rPr lang="en-IN" b="1" dirty="0"/>
              <a:t>Drip Irrigator</a:t>
            </a:r>
            <a:endParaRPr lang="en-IN" dirty="0"/>
          </a:p>
        </p:txBody>
      </p:sp>
      <p:sp>
        <p:nvSpPr>
          <p:cNvPr id="6" name="Content Placeholder 5">
            <a:extLst>
              <a:ext uri="{FF2B5EF4-FFF2-40B4-BE49-F238E27FC236}">
                <a16:creationId xmlns:a16="http://schemas.microsoft.com/office/drawing/2014/main" xmlns="" id="{35189A37-2EDD-4640-B921-A327542D1C31}"/>
              </a:ext>
            </a:extLst>
          </p:cNvPr>
          <p:cNvSpPr>
            <a:spLocks noGrp="1"/>
          </p:cNvSpPr>
          <p:nvPr>
            <p:ph idx="1"/>
          </p:nvPr>
        </p:nvSpPr>
        <p:spPr>
          <a:xfrm>
            <a:off x="1141412" y="1551709"/>
            <a:ext cx="9905999" cy="4973782"/>
          </a:xfrm>
        </p:spPr>
        <p:txBody>
          <a:bodyPr/>
          <a:lstStyle/>
          <a:p>
            <a:pPr marL="0" indent="0">
              <a:buNone/>
            </a:pPr>
            <a:r>
              <a:rPr lang="en-US" dirty="0"/>
              <a:t>Drip irrigation delivers moisture directly to plant roots without oversaturating the soil, which helps the plants root deeper and grow healthier since they don’t experience moisture stress. Grab some 2 liter plastic bottles, punch two holes into the caps, and hang or plant the bottles next to the plants. Fill them with water and let the plants get the slow watering they prefer.</a:t>
            </a:r>
          </a:p>
          <a:p>
            <a:pPr marL="0" indent="0">
              <a:buNone/>
            </a:pPr>
            <a:endParaRPr lang="en-IN" dirty="0"/>
          </a:p>
        </p:txBody>
      </p:sp>
      <p:pic>
        <p:nvPicPr>
          <p:cNvPr id="7" name="Picture 6">
            <a:extLst>
              <a:ext uri="{FF2B5EF4-FFF2-40B4-BE49-F238E27FC236}">
                <a16:creationId xmlns:a16="http://schemas.microsoft.com/office/drawing/2014/main" xmlns="" id="{F844B1A4-880B-4204-899B-E77B2A3CCF47}"/>
              </a:ext>
            </a:extLst>
          </p:cNvPr>
          <p:cNvPicPr>
            <a:picLocks noChangeAspect="1"/>
          </p:cNvPicPr>
          <p:nvPr/>
        </p:nvPicPr>
        <p:blipFill>
          <a:blip r:embed="rId2"/>
          <a:stretch>
            <a:fillRect/>
          </a:stretch>
        </p:blipFill>
        <p:spPr>
          <a:xfrm>
            <a:off x="1856509" y="3726873"/>
            <a:ext cx="8839199" cy="2909453"/>
          </a:xfrm>
          <a:prstGeom prst="rect">
            <a:avLst/>
          </a:prstGeom>
        </p:spPr>
      </p:pic>
    </p:spTree>
    <p:extLst>
      <p:ext uri="{BB962C8B-B14F-4D97-AF65-F5344CB8AC3E}">
        <p14:creationId xmlns:p14="http://schemas.microsoft.com/office/powerpoint/2010/main" xmlns="" val="2832658733"/>
      </p:ext>
    </p:extLst>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150A40-5AD4-4EF8-9957-7EEF9C37C2AE}"/>
              </a:ext>
            </a:extLst>
          </p:cNvPr>
          <p:cNvSpPr>
            <a:spLocks noGrp="1"/>
          </p:cNvSpPr>
          <p:nvPr>
            <p:ph type="title"/>
          </p:nvPr>
        </p:nvSpPr>
        <p:spPr>
          <a:xfrm>
            <a:off x="1141413" y="221672"/>
            <a:ext cx="9905998" cy="498763"/>
          </a:xfrm>
        </p:spPr>
        <p:txBody>
          <a:bodyPr>
            <a:normAutofit fontScale="90000"/>
          </a:bodyPr>
          <a:lstStyle/>
          <a:p>
            <a:r>
              <a:rPr lang="en-IN" b="1" dirty="0"/>
              <a:t/>
            </a:r>
            <a:br>
              <a:rPr lang="en-IN" b="1" dirty="0"/>
            </a:br>
            <a:r>
              <a:rPr lang="en-IN" b="1" dirty="0"/>
              <a:t>2. Magazine Rack</a:t>
            </a:r>
            <a:br>
              <a:rPr lang="en-IN" b="1" dirty="0"/>
            </a:br>
            <a:endParaRPr lang="en-IN" dirty="0"/>
          </a:p>
        </p:txBody>
      </p:sp>
      <p:sp>
        <p:nvSpPr>
          <p:cNvPr id="3" name="Content Placeholder 2">
            <a:extLst>
              <a:ext uri="{FF2B5EF4-FFF2-40B4-BE49-F238E27FC236}">
                <a16:creationId xmlns:a16="http://schemas.microsoft.com/office/drawing/2014/main" xmlns="" id="{E5973284-A712-4167-8D58-7FD1797BEBC0}"/>
              </a:ext>
            </a:extLst>
          </p:cNvPr>
          <p:cNvSpPr>
            <a:spLocks noGrp="1"/>
          </p:cNvSpPr>
          <p:nvPr>
            <p:ph idx="1"/>
          </p:nvPr>
        </p:nvSpPr>
        <p:spPr>
          <a:xfrm>
            <a:off x="1141412" y="720435"/>
            <a:ext cx="9905999" cy="5070766"/>
          </a:xfrm>
        </p:spPr>
        <p:txBody>
          <a:bodyPr/>
          <a:lstStyle/>
          <a:p>
            <a:pPr marL="0" indent="0">
              <a:buNone/>
            </a:pPr>
            <a:r>
              <a:rPr lang="en-US" dirty="0"/>
              <a:t>Love your </a:t>
            </a:r>
            <a:r>
              <a:rPr lang="en-US" dirty="0" err="1"/>
              <a:t>favourite</a:t>
            </a:r>
            <a:r>
              <a:rPr lang="en-US" dirty="0"/>
              <a:t> magazines but hate the clutter they create? Cut up old plastic bottles to make these functional newspaper and magazine organizers. All you need are scissors, paint, tape and a way to mount them, and your house will be greener and more organized.</a:t>
            </a:r>
          </a:p>
          <a:p>
            <a:pPr marL="0" indent="0">
              <a:buNone/>
            </a:pPr>
            <a:endParaRPr lang="en-IN" dirty="0"/>
          </a:p>
        </p:txBody>
      </p:sp>
      <p:pic>
        <p:nvPicPr>
          <p:cNvPr id="6" name="Picture 5">
            <a:extLst>
              <a:ext uri="{FF2B5EF4-FFF2-40B4-BE49-F238E27FC236}">
                <a16:creationId xmlns:a16="http://schemas.microsoft.com/office/drawing/2014/main" xmlns="" id="{BA914F59-B5EB-4F54-A9B7-2C5FA79AF538}"/>
              </a:ext>
            </a:extLst>
          </p:cNvPr>
          <p:cNvPicPr>
            <a:picLocks noChangeAspect="1"/>
          </p:cNvPicPr>
          <p:nvPr/>
        </p:nvPicPr>
        <p:blipFill>
          <a:blip r:embed="rId2"/>
          <a:stretch>
            <a:fillRect/>
          </a:stretch>
        </p:blipFill>
        <p:spPr>
          <a:xfrm>
            <a:off x="3005137" y="2507672"/>
            <a:ext cx="6181725" cy="4128655"/>
          </a:xfrm>
          <a:prstGeom prst="rect">
            <a:avLst/>
          </a:prstGeom>
        </p:spPr>
      </p:pic>
    </p:spTree>
    <p:extLst>
      <p:ext uri="{BB962C8B-B14F-4D97-AF65-F5344CB8AC3E}">
        <p14:creationId xmlns:p14="http://schemas.microsoft.com/office/powerpoint/2010/main" xmlns="" val="2358929328"/>
      </p:ext>
    </p:extLst>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150A40-5AD4-4EF8-9957-7EEF9C37C2AE}"/>
              </a:ext>
            </a:extLst>
          </p:cNvPr>
          <p:cNvSpPr>
            <a:spLocks noGrp="1"/>
          </p:cNvSpPr>
          <p:nvPr>
            <p:ph type="title"/>
          </p:nvPr>
        </p:nvSpPr>
        <p:spPr>
          <a:xfrm>
            <a:off x="1141413" y="0"/>
            <a:ext cx="9905998" cy="484909"/>
          </a:xfrm>
        </p:spPr>
        <p:txBody>
          <a:bodyPr>
            <a:normAutofit fontScale="90000"/>
          </a:bodyPr>
          <a:lstStyle/>
          <a:p>
            <a:r>
              <a:rPr lang="en-IN" b="1" dirty="0"/>
              <a:t/>
            </a:r>
            <a:br>
              <a:rPr lang="en-IN" b="1" dirty="0"/>
            </a:br>
            <a:r>
              <a:rPr lang="en-IN" b="1" dirty="0"/>
              <a:t>3. Vertical Hanging Garden</a:t>
            </a:r>
            <a:br>
              <a:rPr lang="en-IN" b="1" dirty="0"/>
            </a:br>
            <a:endParaRPr lang="en-IN" dirty="0"/>
          </a:p>
        </p:txBody>
      </p:sp>
      <p:sp>
        <p:nvSpPr>
          <p:cNvPr id="3" name="Content Placeholder 2">
            <a:extLst>
              <a:ext uri="{FF2B5EF4-FFF2-40B4-BE49-F238E27FC236}">
                <a16:creationId xmlns:a16="http://schemas.microsoft.com/office/drawing/2014/main" xmlns="" id="{E5973284-A712-4167-8D58-7FD1797BEBC0}"/>
              </a:ext>
            </a:extLst>
          </p:cNvPr>
          <p:cNvSpPr>
            <a:spLocks noGrp="1"/>
          </p:cNvSpPr>
          <p:nvPr>
            <p:ph idx="1"/>
          </p:nvPr>
        </p:nvSpPr>
        <p:spPr>
          <a:xfrm>
            <a:off x="1141412" y="484909"/>
            <a:ext cx="9905999" cy="5306292"/>
          </a:xfrm>
        </p:spPr>
        <p:txBody>
          <a:bodyPr/>
          <a:lstStyle/>
          <a:p>
            <a:pPr marL="0" indent="0">
              <a:buNone/>
            </a:pPr>
            <a:r>
              <a:rPr lang="en-US" dirty="0"/>
              <a:t>Vertical gardens are a great solution to many challenges within urban spaces and recycling plastic bottles is a great way to make one for yourself. Any number of bottles can be strung together and hung against a wall, a fence or a railing to create a garden. Remember to choose plastic bottles that are fairly thick and durable, such as soft drink bottles, rather than thin water bottles, which may tear under the weight of soil, plants and water.</a:t>
            </a:r>
          </a:p>
          <a:p>
            <a:pPr marL="0" indent="0">
              <a:buNone/>
            </a:pPr>
            <a:endParaRPr lang="en-IN" dirty="0"/>
          </a:p>
        </p:txBody>
      </p:sp>
      <p:pic>
        <p:nvPicPr>
          <p:cNvPr id="5" name="Picture 4">
            <a:extLst>
              <a:ext uri="{FF2B5EF4-FFF2-40B4-BE49-F238E27FC236}">
                <a16:creationId xmlns:a16="http://schemas.microsoft.com/office/drawing/2014/main" xmlns="" id="{5885380C-51B5-4B2E-AB29-6E4A5A6B19D5}"/>
              </a:ext>
            </a:extLst>
          </p:cNvPr>
          <p:cNvPicPr>
            <a:picLocks noChangeAspect="1"/>
          </p:cNvPicPr>
          <p:nvPr/>
        </p:nvPicPr>
        <p:blipFill>
          <a:blip r:embed="rId2"/>
          <a:stretch>
            <a:fillRect/>
          </a:stretch>
        </p:blipFill>
        <p:spPr>
          <a:xfrm>
            <a:off x="1343891" y="3103418"/>
            <a:ext cx="9088582" cy="3519055"/>
          </a:xfrm>
          <a:prstGeom prst="rect">
            <a:avLst/>
          </a:prstGeom>
        </p:spPr>
      </p:pic>
    </p:spTree>
    <p:extLst>
      <p:ext uri="{BB962C8B-B14F-4D97-AF65-F5344CB8AC3E}">
        <p14:creationId xmlns:p14="http://schemas.microsoft.com/office/powerpoint/2010/main" xmlns="" val="4281643061"/>
      </p:ext>
    </p:extLst>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150A40-5AD4-4EF8-9957-7EEF9C37C2AE}"/>
              </a:ext>
            </a:extLst>
          </p:cNvPr>
          <p:cNvSpPr>
            <a:spLocks noGrp="1"/>
          </p:cNvSpPr>
          <p:nvPr>
            <p:ph type="title"/>
          </p:nvPr>
        </p:nvSpPr>
        <p:spPr>
          <a:xfrm>
            <a:off x="1141413" y="249382"/>
            <a:ext cx="9905998" cy="595745"/>
          </a:xfrm>
        </p:spPr>
        <p:txBody>
          <a:bodyPr>
            <a:normAutofit fontScale="90000"/>
          </a:bodyPr>
          <a:lstStyle/>
          <a:p>
            <a:r>
              <a:rPr lang="en-IN" b="1" dirty="0"/>
              <a:t/>
            </a:r>
            <a:br>
              <a:rPr lang="en-IN" b="1" dirty="0"/>
            </a:br>
            <a:r>
              <a:rPr lang="en-IN" b="1" dirty="0"/>
              <a:t>4. Zero Electricity Cooler</a:t>
            </a:r>
            <a:br>
              <a:rPr lang="en-IN" b="1" dirty="0"/>
            </a:br>
            <a:endParaRPr lang="en-IN" dirty="0"/>
          </a:p>
        </p:txBody>
      </p:sp>
      <p:sp>
        <p:nvSpPr>
          <p:cNvPr id="3" name="Content Placeholder 2">
            <a:extLst>
              <a:ext uri="{FF2B5EF4-FFF2-40B4-BE49-F238E27FC236}">
                <a16:creationId xmlns:a16="http://schemas.microsoft.com/office/drawing/2014/main" xmlns="" id="{E5973284-A712-4167-8D58-7FD1797BEBC0}"/>
              </a:ext>
            </a:extLst>
          </p:cNvPr>
          <p:cNvSpPr>
            <a:spLocks noGrp="1"/>
          </p:cNvSpPr>
          <p:nvPr>
            <p:ph idx="1"/>
          </p:nvPr>
        </p:nvSpPr>
        <p:spPr>
          <a:xfrm>
            <a:off x="1141412" y="845126"/>
            <a:ext cx="9905999" cy="5366987"/>
          </a:xfrm>
        </p:spPr>
        <p:txBody>
          <a:bodyPr/>
          <a:lstStyle/>
          <a:p>
            <a:pPr marL="0" indent="0" fontAlgn="base">
              <a:buNone/>
            </a:pPr>
            <a:endParaRPr lang="en-US" dirty="0"/>
          </a:p>
          <a:p>
            <a:pPr marL="0" indent="0" fontAlgn="base">
              <a:buNone/>
            </a:pPr>
            <a:endParaRPr lang="en-US" dirty="0"/>
          </a:p>
          <a:p>
            <a:pPr marL="0" indent="0" fontAlgn="base">
              <a:buNone/>
            </a:pPr>
            <a:endParaRPr lang="en-US" dirty="0"/>
          </a:p>
          <a:p>
            <a:pPr marL="0" indent="0" fontAlgn="base">
              <a:buNone/>
            </a:pPr>
            <a:endParaRPr lang="en-US" dirty="0"/>
          </a:p>
          <a:p>
            <a:pPr marL="0" indent="0" fontAlgn="base">
              <a:buNone/>
            </a:pPr>
            <a:endParaRPr lang="en-US" dirty="0"/>
          </a:p>
          <a:p>
            <a:pPr marL="0" indent="0" fontAlgn="base">
              <a:buNone/>
            </a:pPr>
            <a:r>
              <a:rPr lang="en-US" dirty="0"/>
              <a:t>To make an Eco-Cooler, cut a piece of board to the size of a window on your house. Then drill holes in the board big enough to push a plastic neck through. Gather some old plastic bottles and cut the bottoms off, then slide the neck of each bottle through the holes and secure them with the cap till the board is full. Hang the board on the window and watch the temperature inside drop</a:t>
            </a:r>
          </a:p>
          <a:p>
            <a:pPr marL="0" indent="0">
              <a:buNone/>
            </a:pPr>
            <a:endParaRPr lang="en-IN" dirty="0"/>
          </a:p>
        </p:txBody>
      </p:sp>
      <p:pic>
        <p:nvPicPr>
          <p:cNvPr id="5" name="Picture 4">
            <a:extLst>
              <a:ext uri="{FF2B5EF4-FFF2-40B4-BE49-F238E27FC236}">
                <a16:creationId xmlns:a16="http://schemas.microsoft.com/office/drawing/2014/main" xmlns="" id="{EBC66948-2690-416B-9429-BCF4C4702E91}"/>
              </a:ext>
            </a:extLst>
          </p:cNvPr>
          <p:cNvPicPr>
            <a:picLocks noChangeAspect="1"/>
          </p:cNvPicPr>
          <p:nvPr/>
        </p:nvPicPr>
        <p:blipFill>
          <a:blip r:embed="rId3"/>
          <a:stretch>
            <a:fillRect/>
          </a:stretch>
        </p:blipFill>
        <p:spPr>
          <a:xfrm>
            <a:off x="3006437" y="1003588"/>
            <a:ext cx="4862946" cy="2233098"/>
          </a:xfrm>
          <a:prstGeom prst="rect">
            <a:avLst/>
          </a:prstGeom>
        </p:spPr>
      </p:pic>
      <p:pic>
        <p:nvPicPr>
          <p:cNvPr id="4" name="River-flows-in-you-piano">
            <a:hlinkClick r:id="" action="ppaction://media"/>
            <a:extLst>
              <a:ext uri="{FF2B5EF4-FFF2-40B4-BE49-F238E27FC236}">
                <a16:creationId xmlns:a16="http://schemas.microsoft.com/office/drawing/2014/main" xmlns="" id="{5F86C18A-AE0F-4AA5-8623-0BC2F523B91F}"/>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12607637" y="6248400"/>
            <a:ext cx="609600" cy="609600"/>
          </a:xfrm>
          <a:prstGeom prst="rect">
            <a:avLst/>
          </a:prstGeom>
        </p:spPr>
      </p:pic>
    </p:spTree>
    <p:extLst>
      <p:ext uri="{BB962C8B-B14F-4D97-AF65-F5344CB8AC3E}">
        <p14:creationId xmlns:p14="http://schemas.microsoft.com/office/powerpoint/2010/main" xmlns="" val="2992229897"/>
      </p:ext>
    </p:extLst>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7" repeatCount="indefinite" fill="hold" display="0">
                  <p:stCondLst>
                    <p:cond delay="indefinite"/>
                  </p:stCondLst>
                  <p:endCondLst>
                    <p:cond evt="onStopAudio" delay="0">
                      <p:tgtEl>
                        <p:sldTgt/>
                      </p:tgtEl>
                    </p:cond>
                  </p:end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DCC9A1-A6D2-4BB5-8E11-EEBF32404840}"/>
              </a:ext>
            </a:extLst>
          </p:cNvPr>
          <p:cNvSpPr>
            <a:spLocks noGrp="1"/>
          </p:cNvSpPr>
          <p:nvPr>
            <p:ph type="title"/>
          </p:nvPr>
        </p:nvSpPr>
        <p:spPr>
          <a:xfrm>
            <a:off x="664335" y="2938007"/>
            <a:ext cx="9905998" cy="981986"/>
          </a:xfrm>
        </p:spPr>
        <p:txBody>
          <a:bodyPr/>
          <a:lstStyle/>
          <a:p>
            <a:r>
              <a:rPr lang="en-IN" dirty="0"/>
              <a:t>         What is an innovation ?</a:t>
            </a:r>
          </a:p>
        </p:txBody>
      </p:sp>
      <p:sp>
        <p:nvSpPr>
          <p:cNvPr id="3" name="Content Placeholder 2">
            <a:extLst>
              <a:ext uri="{FF2B5EF4-FFF2-40B4-BE49-F238E27FC236}">
                <a16:creationId xmlns:a16="http://schemas.microsoft.com/office/drawing/2014/main" xmlns="" id="{76847ACB-EAC0-4C77-B9A7-FC4DA6960776}"/>
              </a:ext>
            </a:extLst>
          </p:cNvPr>
          <p:cNvSpPr>
            <a:spLocks noGrp="1"/>
          </p:cNvSpPr>
          <p:nvPr>
            <p:ph idx="1"/>
          </p:nvPr>
        </p:nvSpPr>
        <p:spPr>
          <a:xfrm flipH="1" flipV="1">
            <a:off x="11047411" y="5791201"/>
            <a:ext cx="110919" cy="45719"/>
          </a:xfrm>
        </p:spPr>
        <p:txBody>
          <a:bodyPr>
            <a:normAutofit fontScale="25000" lnSpcReduction="20000"/>
          </a:bodyPr>
          <a:lstStyle/>
          <a:p>
            <a:pPr marL="0" indent="0">
              <a:buNone/>
            </a:pPr>
            <a:r>
              <a:rPr lang="en-IN" dirty="0"/>
              <a:t> </a:t>
            </a:r>
          </a:p>
        </p:txBody>
      </p:sp>
      <p:sp>
        <p:nvSpPr>
          <p:cNvPr id="6" name="TextBox 5">
            <a:extLst>
              <a:ext uri="{FF2B5EF4-FFF2-40B4-BE49-F238E27FC236}">
                <a16:creationId xmlns:a16="http://schemas.microsoft.com/office/drawing/2014/main" xmlns="" id="{752BAAD3-48AF-4B1C-9193-C9F06424C26E}"/>
              </a:ext>
            </a:extLst>
          </p:cNvPr>
          <p:cNvSpPr txBox="1"/>
          <p:nvPr/>
        </p:nvSpPr>
        <p:spPr>
          <a:xfrm>
            <a:off x="11158328" y="6858000"/>
            <a:ext cx="110918" cy="6463308"/>
          </a:xfrm>
          <a:prstGeom prst="rect">
            <a:avLst/>
          </a:prstGeom>
          <a:noFill/>
        </p:spPr>
        <p:txBody>
          <a:bodyPr wrap="square" rtlCol="0">
            <a:spAutoFit/>
          </a:bodyPr>
          <a:lstStyle/>
          <a:p>
            <a:r>
              <a:rPr lang="en-IN" sz="900" dirty="0">
                <a:hlinkClick r:id="rId3" tooltip="https://commons.wikimedia.org/wiki/File:Light-Bulb_icon_by_Till_Teenck.svg"/>
              </a:rPr>
              <a:t>This Photo</a:t>
            </a:r>
            <a:r>
              <a:rPr lang="en-IN" sz="900" dirty="0"/>
              <a:t> by Unknown Author is licensed under </a:t>
            </a:r>
            <a:r>
              <a:rPr lang="en-IN" sz="900" dirty="0">
                <a:hlinkClick r:id="rId4" tooltip="https://creativecommons.org/licenses/by-sa/3.0/"/>
              </a:rPr>
              <a:t>CC BY-SA</a:t>
            </a:r>
            <a:endParaRPr lang="en-IN" sz="900" dirty="0"/>
          </a:p>
        </p:txBody>
      </p:sp>
      <p:pic>
        <p:nvPicPr>
          <p:cNvPr id="4" name="River-flows-in-you-piano">
            <a:hlinkClick r:id="" action="ppaction://media"/>
            <a:extLst>
              <a:ext uri="{FF2B5EF4-FFF2-40B4-BE49-F238E27FC236}">
                <a16:creationId xmlns:a16="http://schemas.microsoft.com/office/drawing/2014/main" xmlns="" id="{7A240F0A-4A36-42C4-BE8A-C13825AC61EA}"/>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12690764" y="6407727"/>
            <a:ext cx="609600" cy="609600"/>
          </a:xfrm>
          <a:prstGeom prst="rect">
            <a:avLst/>
          </a:prstGeom>
        </p:spPr>
      </p:pic>
    </p:spTree>
    <p:extLst>
      <p:ext uri="{BB962C8B-B14F-4D97-AF65-F5344CB8AC3E}">
        <p14:creationId xmlns:p14="http://schemas.microsoft.com/office/powerpoint/2010/main" xmlns="" val="3359516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advTm="1000">
        <p15:prstTrans prst="wind"/>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13" fill="hold" display="0">
                  <p:stCondLst>
                    <p:cond delay="indefinite"/>
                  </p:stCondLst>
                  <p:endCondLst>
                    <p:cond evt="onStopAudio" delay="0">
                      <p:tgtEl>
                        <p:sldTgt/>
                      </p:tgtEl>
                    </p:cond>
                  </p:endCondLst>
                </p:cTn>
                <p:tgtEl>
                  <p:spTgt spid="4"/>
                </p:tgtEl>
              </p:cMediaNode>
            </p:video>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150A40-5AD4-4EF8-9957-7EEF9C37C2AE}"/>
              </a:ext>
            </a:extLst>
          </p:cNvPr>
          <p:cNvSpPr>
            <a:spLocks noGrp="1"/>
          </p:cNvSpPr>
          <p:nvPr>
            <p:ph type="title"/>
          </p:nvPr>
        </p:nvSpPr>
        <p:spPr>
          <a:xfrm>
            <a:off x="1141413" y="152401"/>
            <a:ext cx="9905998" cy="568036"/>
          </a:xfrm>
        </p:spPr>
        <p:txBody>
          <a:bodyPr>
            <a:normAutofit fontScale="90000"/>
          </a:bodyPr>
          <a:lstStyle/>
          <a:p>
            <a:r>
              <a:rPr lang="en-IN" b="1" dirty="0"/>
              <a:t/>
            </a:r>
            <a:br>
              <a:rPr lang="en-IN" b="1" dirty="0"/>
            </a:br>
            <a:r>
              <a:rPr lang="en-IN" b="1" dirty="0"/>
              <a:t>5. Greenhouse</a:t>
            </a:r>
            <a:br>
              <a:rPr lang="en-IN" b="1" dirty="0"/>
            </a:br>
            <a:endParaRPr lang="en-IN" dirty="0"/>
          </a:p>
        </p:txBody>
      </p:sp>
      <p:sp>
        <p:nvSpPr>
          <p:cNvPr id="3" name="Content Placeholder 2">
            <a:extLst>
              <a:ext uri="{FF2B5EF4-FFF2-40B4-BE49-F238E27FC236}">
                <a16:creationId xmlns:a16="http://schemas.microsoft.com/office/drawing/2014/main" xmlns="" id="{E5973284-A712-4167-8D58-7FD1797BEBC0}"/>
              </a:ext>
            </a:extLst>
          </p:cNvPr>
          <p:cNvSpPr>
            <a:spLocks noGrp="1"/>
          </p:cNvSpPr>
          <p:nvPr>
            <p:ph idx="1"/>
          </p:nvPr>
        </p:nvSpPr>
        <p:spPr>
          <a:xfrm>
            <a:off x="1141412" y="623455"/>
            <a:ext cx="9905999" cy="5167746"/>
          </a:xfrm>
        </p:spPr>
        <p:txBody>
          <a:bodyPr/>
          <a:lstStyle/>
          <a:p>
            <a:pPr marL="0" indent="0">
              <a:buNone/>
            </a:pPr>
            <a:r>
              <a:rPr lang="en-US" dirty="0"/>
              <a:t>Here’s a great practical project for the whole family – turn used plastic bottles into a greenhouse, and then enjoy the chance to grow your own food once you’ve finished. A great way to turn trash into something really useful, this project is time consuming and takes a bit of effort, but you get an eco-friendly structure at a fraction of the economic or energy costs of a traditional glasshouse.</a:t>
            </a:r>
          </a:p>
          <a:p>
            <a:pPr marL="0" indent="0">
              <a:buNone/>
            </a:pPr>
            <a:endParaRPr lang="en-IN" dirty="0"/>
          </a:p>
        </p:txBody>
      </p:sp>
      <p:pic>
        <p:nvPicPr>
          <p:cNvPr id="4" name="Picture 3">
            <a:extLst>
              <a:ext uri="{FF2B5EF4-FFF2-40B4-BE49-F238E27FC236}">
                <a16:creationId xmlns:a16="http://schemas.microsoft.com/office/drawing/2014/main" xmlns="" id="{1DEA537D-7FC3-4AC4-B27A-B80D770738CA}"/>
              </a:ext>
            </a:extLst>
          </p:cNvPr>
          <p:cNvPicPr>
            <a:picLocks noChangeAspect="1"/>
          </p:cNvPicPr>
          <p:nvPr/>
        </p:nvPicPr>
        <p:blipFill>
          <a:blip r:embed="rId2"/>
          <a:stretch>
            <a:fillRect/>
          </a:stretch>
        </p:blipFill>
        <p:spPr>
          <a:xfrm>
            <a:off x="1141412" y="3269673"/>
            <a:ext cx="9609716" cy="3435926"/>
          </a:xfrm>
          <a:prstGeom prst="rect">
            <a:avLst/>
          </a:prstGeom>
        </p:spPr>
      </p:pic>
    </p:spTree>
    <p:extLst>
      <p:ext uri="{BB962C8B-B14F-4D97-AF65-F5344CB8AC3E}">
        <p14:creationId xmlns:p14="http://schemas.microsoft.com/office/powerpoint/2010/main" xmlns="" val="1299133344"/>
      </p:ext>
    </p:extLst>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9B46E3-AFE5-4C8F-B92C-7DA18C4D5F70}"/>
              </a:ext>
            </a:extLst>
          </p:cNvPr>
          <p:cNvSpPr>
            <a:spLocks noGrp="1"/>
          </p:cNvSpPr>
          <p:nvPr>
            <p:ph type="title"/>
          </p:nvPr>
        </p:nvSpPr>
        <p:spPr>
          <a:xfrm>
            <a:off x="1141413" y="263237"/>
            <a:ext cx="9905998" cy="636650"/>
          </a:xfrm>
        </p:spPr>
        <p:txBody>
          <a:bodyPr/>
          <a:lstStyle/>
          <a:p>
            <a:r>
              <a:rPr lang="en-IN" b="1" dirty="0"/>
              <a:t>6. Eco-friendly Ottomans</a:t>
            </a:r>
            <a:endParaRPr lang="en-IN" dirty="0"/>
          </a:p>
        </p:txBody>
      </p:sp>
      <p:sp>
        <p:nvSpPr>
          <p:cNvPr id="3" name="Content Placeholder 2">
            <a:extLst>
              <a:ext uri="{FF2B5EF4-FFF2-40B4-BE49-F238E27FC236}">
                <a16:creationId xmlns:a16="http://schemas.microsoft.com/office/drawing/2014/main" xmlns="" id="{EC57AC49-45CA-48E0-BA54-95029962BA84}"/>
              </a:ext>
            </a:extLst>
          </p:cNvPr>
          <p:cNvSpPr>
            <a:spLocks noGrp="1"/>
          </p:cNvSpPr>
          <p:nvPr>
            <p:ph idx="1"/>
          </p:nvPr>
        </p:nvSpPr>
        <p:spPr>
          <a:xfrm>
            <a:off x="1141412" y="1066799"/>
            <a:ext cx="9905999" cy="4724402"/>
          </a:xfrm>
        </p:spPr>
        <p:txBody>
          <a:bodyPr/>
          <a:lstStyle/>
          <a:p>
            <a:pPr marL="0" indent="0">
              <a:buNone/>
            </a:pPr>
            <a:r>
              <a:rPr lang="en-US" dirty="0"/>
              <a:t>Instead of throwing out old plastic bottles make a custom ottoman for your home from recycled bottles. It’s simple and easy to do, and you won’t have to spend a fortune either on this project, which repurposes throwaway bottles into basic furniture.</a:t>
            </a:r>
          </a:p>
          <a:p>
            <a:pPr marL="0" indent="0">
              <a:buNone/>
            </a:pPr>
            <a:endParaRPr lang="en-IN" dirty="0"/>
          </a:p>
        </p:txBody>
      </p:sp>
      <p:pic>
        <p:nvPicPr>
          <p:cNvPr id="4" name="Picture 3">
            <a:extLst>
              <a:ext uri="{FF2B5EF4-FFF2-40B4-BE49-F238E27FC236}">
                <a16:creationId xmlns:a16="http://schemas.microsoft.com/office/drawing/2014/main" xmlns="" id="{2155C423-CDF8-41F6-914B-536EC01A00F4}"/>
              </a:ext>
            </a:extLst>
          </p:cNvPr>
          <p:cNvPicPr>
            <a:picLocks noChangeAspect="1"/>
          </p:cNvPicPr>
          <p:nvPr/>
        </p:nvPicPr>
        <p:blipFill>
          <a:blip r:embed="rId2"/>
          <a:stretch>
            <a:fillRect/>
          </a:stretch>
        </p:blipFill>
        <p:spPr>
          <a:xfrm>
            <a:off x="1141411" y="2812473"/>
            <a:ext cx="10053062" cy="3810001"/>
          </a:xfrm>
          <a:prstGeom prst="rect">
            <a:avLst/>
          </a:prstGeom>
        </p:spPr>
      </p:pic>
    </p:spTree>
    <p:extLst>
      <p:ext uri="{BB962C8B-B14F-4D97-AF65-F5344CB8AC3E}">
        <p14:creationId xmlns:p14="http://schemas.microsoft.com/office/powerpoint/2010/main" xmlns="" val="1717145045"/>
      </p:ext>
    </p:extLst>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4C86EF-3CF1-4615-BC13-A94C5E98D173}"/>
              </a:ext>
            </a:extLst>
          </p:cNvPr>
          <p:cNvSpPr>
            <a:spLocks noGrp="1"/>
          </p:cNvSpPr>
          <p:nvPr>
            <p:ph type="title"/>
          </p:nvPr>
        </p:nvSpPr>
        <p:spPr>
          <a:xfrm>
            <a:off x="1141413" y="618518"/>
            <a:ext cx="9905998" cy="644225"/>
          </a:xfrm>
        </p:spPr>
        <p:txBody>
          <a:bodyPr/>
          <a:lstStyle/>
          <a:p>
            <a:r>
              <a:rPr lang="en-IN" dirty="0"/>
              <a:t>Other Reused option</a:t>
            </a:r>
          </a:p>
        </p:txBody>
      </p:sp>
      <p:sp>
        <p:nvSpPr>
          <p:cNvPr id="3" name="Content Placeholder 2">
            <a:extLst>
              <a:ext uri="{FF2B5EF4-FFF2-40B4-BE49-F238E27FC236}">
                <a16:creationId xmlns:a16="http://schemas.microsoft.com/office/drawing/2014/main" xmlns="" id="{FE113846-39FE-4DC9-9C06-E8FC8ED7991C}"/>
              </a:ext>
            </a:extLst>
          </p:cNvPr>
          <p:cNvSpPr>
            <a:spLocks noGrp="1"/>
          </p:cNvSpPr>
          <p:nvPr>
            <p:ph idx="1"/>
          </p:nvPr>
        </p:nvSpPr>
        <p:spPr>
          <a:xfrm>
            <a:off x="1141412" y="1607127"/>
            <a:ext cx="9905999" cy="5040416"/>
          </a:xfrm>
        </p:spPr>
        <p:txBody>
          <a:bodyPr/>
          <a:lstStyle/>
          <a:p>
            <a:pPr marL="0" indent="0">
              <a:buNone/>
            </a:pPr>
            <a:r>
              <a:rPr lang="en-IN" dirty="0"/>
              <a:t>7. </a:t>
            </a:r>
            <a:r>
              <a:rPr lang="en-IN" b="1" dirty="0"/>
              <a:t>Bird House Tree Decor</a:t>
            </a:r>
          </a:p>
          <a:p>
            <a:pPr marL="0" indent="0">
              <a:buNone/>
            </a:pPr>
            <a:endParaRPr lang="en-IN" dirty="0"/>
          </a:p>
        </p:txBody>
      </p:sp>
      <p:pic>
        <p:nvPicPr>
          <p:cNvPr id="4" name="Picture 3">
            <a:extLst>
              <a:ext uri="{FF2B5EF4-FFF2-40B4-BE49-F238E27FC236}">
                <a16:creationId xmlns:a16="http://schemas.microsoft.com/office/drawing/2014/main" xmlns="" id="{B4FAE8A2-A5A1-4D8F-91EE-2BF4E4367AE3}"/>
              </a:ext>
            </a:extLst>
          </p:cNvPr>
          <p:cNvPicPr>
            <a:picLocks noChangeAspect="1"/>
          </p:cNvPicPr>
          <p:nvPr/>
        </p:nvPicPr>
        <p:blipFill>
          <a:blip r:embed="rId2"/>
          <a:stretch>
            <a:fillRect/>
          </a:stretch>
        </p:blipFill>
        <p:spPr>
          <a:xfrm>
            <a:off x="1604097" y="2097087"/>
            <a:ext cx="7351217" cy="4039979"/>
          </a:xfrm>
          <a:prstGeom prst="rect">
            <a:avLst/>
          </a:prstGeom>
        </p:spPr>
      </p:pic>
    </p:spTree>
    <p:extLst>
      <p:ext uri="{BB962C8B-B14F-4D97-AF65-F5344CB8AC3E}">
        <p14:creationId xmlns:p14="http://schemas.microsoft.com/office/powerpoint/2010/main" xmlns="" val="921785796"/>
      </p:ext>
    </p:extLst>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4C86EF-3CF1-4615-BC13-A94C5E98D173}"/>
              </a:ext>
            </a:extLst>
          </p:cNvPr>
          <p:cNvSpPr>
            <a:spLocks noGrp="1"/>
          </p:cNvSpPr>
          <p:nvPr>
            <p:ph type="title"/>
          </p:nvPr>
        </p:nvSpPr>
        <p:spPr>
          <a:xfrm>
            <a:off x="1141413" y="618518"/>
            <a:ext cx="9905998" cy="988609"/>
          </a:xfrm>
        </p:spPr>
        <p:txBody>
          <a:bodyPr/>
          <a:lstStyle/>
          <a:p>
            <a:r>
              <a:rPr lang="en-IN" dirty="0"/>
              <a:t>Other Reused option</a:t>
            </a:r>
          </a:p>
        </p:txBody>
      </p:sp>
      <p:sp>
        <p:nvSpPr>
          <p:cNvPr id="3" name="Content Placeholder 2">
            <a:extLst>
              <a:ext uri="{FF2B5EF4-FFF2-40B4-BE49-F238E27FC236}">
                <a16:creationId xmlns:a16="http://schemas.microsoft.com/office/drawing/2014/main" xmlns="" id="{FE113846-39FE-4DC9-9C06-E8FC8ED7991C}"/>
              </a:ext>
            </a:extLst>
          </p:cNvPr>
          <p:cNvSpPr>
            <a:spLocks noGrp="1"/>
          </p:cNvSpPr>
          <p:nvPr>
            <p:ph idx="1"/>
          </p:nvPr>
        </p:nvSpPr>
        <p:spPr>
          <a:xfrm>
            <a:off x="1141412" y="1607127"/>
            <a:ext cx="9905999" cy="5040416"/>
          </a:xfrm>
        </p:spPr>
        <p:txBody>
          <a:bodyPr/>
          <a:lstStyle/>
          <a:p>
            <a:pPr marL="0" indent="0">
              <a:buNone/>
            </a:pPr>
            <a:r>
              <a:rPr lang="en-IN" b="1" dirty="0"/>
              <a:t>8. Snack Bowls</a:t>
            </a:r>
          </a:p>
          <a:p>
            <a:pPr marL="0" indent="0">
              <a:buNone/>
            </a:pPr>
            <a:endParaRPr lang="en-IN" b="1" dirty="0"/>
          </a:p>
          <a:p>
            <a:pPr marL="0" indent="0">
              <a:buNone/>
            </a:pPr>
            <a:endParaRPr lang="en-IN" b="1" dirty="0"/>
          </a:p>
          <a:p>
            <a:pPr marL="0" indent="0">
              <a:buNone/>
            </a:pPr>
            <a:endParaRPr lang="en-IN" dirty="0"/>
          </a:p>
        </p:txBody>
      </p:sp>
      <p:pic>
        <p:nvPicPr>
          <p:cNvPr id="5" name="Picture 4">
            <a:extLst>
              <a:ext uri="{FF2B5EF4-FFF2-40B4-BE49-F238E27FC236}">
                <a16:creationId xmlns:a16="http://schemas.microsoft.com/office/drawing/2014/main" xmlns="" id="{ED073E41-08D3-442A-8F9F-D69330955029}"/>
              </a:ext>
            </a:extLst>
          </p:cNvPr>
          <p:cNvPicPr>
            <a:picLocks noChangeAspect="1"/>
          </p:cNvPicPr>
          <p:nvPr/>
        </p:nvPicPr>
        <p:blipFill>
          <a:blip r:embed="rId3"/>
          <a:stretch>
            <a:fillRect/>
          </a:stretch>
        </p:blipFill>
        <p:spPr>
          <a:xfrm>
            <a:off x="3629705" y="2097088"/>
            <a:ext cx="5629275" cy="4238148"/>
          </a:xfrm>
          <a:prstGeom prst="rect">
            <a:avLst/>
          </a:prstGeom>
        </p:spPr>
      </p:pic>
      <p:pic>
        <p:nvPicPr>
          <p:cNvPr id="4" name="River-flows-in-you-piano">
            <a:hlinkClick r:id="" action="ppaction://media"/>
            <a:extLst>
              <a:ext uri="{FF2B5EF4-FFF2-40B4-BE49-F238E27FC236}">
                <a16:creationId xmlns:a16="http://schemas.microsoft.com/office/drawing/2014/main" xmlns="" id="{A64C45EB-1AEF-4F6B-B77A-A1587FC217B1}"/>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12939959" y="6335236"/>
            <a:ext cx="609600" cy="609600"/>
          </a:xfrm>
          <a:prstGeom prst="rect">
            <a:avLst/>
          </a:prstGeom>
        </p:spPr>
      </p:pic>
    </p:spTree>
    <p:extLst>
      <p:ext uri="{BB962C8B-B14F-4D97-AF65-F5344CB8AC3E}">
        <p14:creationId xmlns:p14="http://schemas.microsoft.com/office/powerpoint/2010/main" xmlns="" val="3982466412"/>
      </p:ext>
    </p:extLst>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7" fill="hold" display="0">
                  <p:stCondLst>
                    <p:cond delay="indefinite"/>
                  </p:stCondLst>
                  <p:endCondLst>
                    <p:cond evt="onStopAudio" delay="0">
                      <p:tgtEl>
                        <p:sldTgt/>
                      </p:tgtEl>
                    </p:cond>
                  </p:end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4C86EF-3CF1-4615-BC13-A94C5E98D173}"/>
              </a:ext>
            </a:extLst>
          </p:cNvPr>
          <p:cNvSpPr>
            <a:spLocks noGrp="1"/>
          </p:cNvSpPr>
          <p:nvPr>
            <p:ph type="title"/>
          </p:nvPr>
        </p:nvSpPr>
        <p:spPr>
          <a:xfrm>
            <a:off x="1141413" y="618518"/>
            <a:ext cx="9905998" cy="988609"/>
          </a:xfrm>
        </p:spPr>
        <p:txBody>
          <a:bodyPr/>
          <a:lstStyle/>
          <a:p>
            <a:r>
              <a:rPr lang="en-IN" dirty="0"/>
              <a:t>Other Reused option</a:t>
            </a:r>
          </a:p>
        </p:txBody>
      </p:sp>
      <p:sp>
        <p:nvSpPr>
          <p:cNvPr id="3" name="Content Placeholder 2">
            <a:extLst>
              <a:ext uri="{FF2B5EF4-FFF2-40B4-BE49-F238E27FC236}">
                <a16:creationId xmlns:a16="http://schemas.microsoft.com/office/drawing/2014/main" xmlns="" id="{FE113846-39FE-4DC9-9C06-E8FC8ED7991C}"/>
              </a:ext>
            </a:extLst>
          </p:cNvPr>
          <p:cNvSpPr>
            <a:spLocks noGrp="1"/>
          </p:cNvSpPr>
          <p:nvPr>
            <p:ph idx="1"/>
          </p:nvPr>
        </p:nvSpPr>
        <p:spPr>
          <a:xfrm>
            <a:off x="1141412" y="1607127"/>
            <a:ext cx="9905999" cy="5040416"/>
          </a:xfrm>
        </p:spPr>
        <p:txBody>
          <a:bodyPr/>
          <a:lstStyle/>
          <a:p>
            <a:pPr marL="0" indent="0">
              <a:buNone/>
            </a:pPr>
            <a:r>
              <a:rPr lang="en-IN" b="1" dirty="0"/>
              <a:t>9. Jewellery Stand</a:t>
            </a:r>
          </a:p>
          <a:p>
            <a:pPr marL="0" indent="0">
              <a:buNone/>
            </a:pPr>
            <a:endParaRPr lang="en-IN" b="1" dirty="0"/>
          </a:p>
          <a:p>
            <a:pPr marL="0" indent="0">
              <a:buNone/>
            </a:pPr>
            <a:endParaRPr lang="en-IN" b="1" dirty="0"/>
          </a:p>
          <a:p>
            <a:pPr marL="0" indent="0">
              <a:buNone/>
            </a:pPr>
            <a:endParaRPr lang="en-IN" b="1" dirty="0"/>
          </a:p>
          <a:p>
            <a:pPr marL="0" indent="0">
              <a:buNone/>
            </a:pPr>
            <a:endParaRPr lang="en-IN" b="1" dirty="0"/>
          </a:p>
          <a:p>
            <a:pPr marL="0" indent="0">
              <a:buNone/>
            </a:pPr>
            <a:endParaRPr lang="en-IN" dirty="0"/>
          </a:p>
        </p:txBody>
      </p:sp>
      <p:pic>
        <p:nvPicPr>
          <p:cNvPr id="4" name="Picture 3">
            <a:extLst>
              <a:ext uri="{FF2B5EF4-FFF2-40B4-BE49-F238E27FC236}">
                <a16:creationId xmlns:a16="http://schemas.microsoft.com/office/drawing/2014/main" xmlns="" id="{DC629DE7-3CA6-480C-9FA6-121009A78D3E}"/>
              </a:ext>
            </a:extLst>
          </p:cNvPr>
          <p:cNvPicPr>
            <a:picLocks noChangeAspect="1"/>
          </p:cNvPicPr>
          <p:nvPr/>
        </p:nvPicPr>
        <p:blipFill>
          <a:blip r:embed="rId2"/>
          <a:stretch>
            <a:fillRect/>
          </a:stretch>
        </p:blipFill>
        <p:spPr>
          <a:xfrm>
            <a:off x="2652939" y="2200275"/>
            <a:ext cx="5695950" cy="4657725"/>
          </a:xfrm>
          <a:prstGeom prst="rect">
            <a:avLst/>
          </a:prstGeom>
        </p:spPr>
      </p:pic>
    </p:spTree>
    <p:extLst>
      <p:ext uri="{BB962C8B-B14F-4D97-AF65-F5344CB8AC3E}">
        <p14:creationId xmlns:p14="http://schemas.microsoft.com/office/powerpoint/2010/main" xmlns="" val="394578830"/>
      </p:ext>
    </p:extLst>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4C86EF-3CF1-4615-BC13-A94C5E98D173}"/>
              </a:ext>
            </a:extLst>
          </p:cNvPr>
          <p:cNvSpPr>
            <a:spLocks noGrp="1"/>
          </p:cNvSpPr>
          <p:nvPr>
            <p:ph type="title"/>
          </p:nvPr>
        </p:nvSpPr>
        <p:spPr>
          <a:xfrm>
            <a:off x="1141413" y="618518"/>
            <a:ext cx="9905998" cy="988609"/>
          </a:xfrm>
        </p:spPr>
        <p:txBody>
          <a:bodyPr/>
          <a:lstStyle/>
          <a:p>
            <a:r>
              <a:rPr lang="en-IN" dirty="0"/>
              <a:t>Other Reused option</a:t>
            </a:r>
          </a:p>
        </p:txBody>
      </p:sp>
      <p:sp>
        <p:nvSpPr>
          <p:cNvPr id="3" name="Content Placeholder 2">
            <a:extLst>
              <a:ext uri="{FF2B5EF4-FFF2-40B4-BE49-F238E27FC236}">
                <a16:creationId xmlns:a16="http://schemas.microsoft.com/office/drawing/2014/main" xmlns="" id="{FE113846-39FE-4DC9-9C06-E8FC8ED7991C}"/>
              </a:ext>
            </a:extLst>
          </p:cNvPr>
          <p:cNvSpPr>
            <a:spLocks noGrp="1"/>
          </p:cNvSpPr>
          <p:nvPr>
            <p:ph idx="1"/>
          </p:nvPr>
        </p:nvSpPr>
        <p:spPr>
          <a:xfrm>
            <a:off x="1141412" y="1607127"/>
            <a:ext cx="9905999" cy="5040416"/>
          </a:xfrm>
        </p:spPr>
        <p:txBody>
          <a:bodyPr/>
          <a:lstStyle/>
          <a:p>
            <a:pPr marL="0" indent="0">
              <a:buNone/>
            </a:pPr>
            <a:r>
              <a:rPr lang="en-IN" b="1" dirty="0"/>
              <a:t>10. Mobile Charger Basket</a:t>
            </a:r>
          </a:p>
          <a:p>
            <a:pPr marL="0" indent="0">
              <a:buNone/>
            </a:pPr>
            <a:endParaRPr lang="en-IN" b="1" dirty="0"/>
          </a:p>
          <a:p>
            <a:pPr marL="0" indent="0">
              <a:buNone/>
            </a:pPr>
            <a:endParaRPr lang="en-IN" b="1" dirty="0"/>
          </a:p>
          <a:p>
            <a:pPr marL="0" indent="0">
              <a:buNone/>
            </a:pPr>
            <a:endParaRPr lang="en-IN" b="1" dirty="0"/>
          </a:p>
          <a:p>
            <a:pPr marL="0" indent="0">
              <a:buNone/>
            </a:pPr>
            <a:endParaRPr lang="en-IN" b="1" dirty="0"/>
          </a:p>
          <a:p>
            <a:pPr marL="0" indent="0">
              <a:buNone/>
            </a:pPr>
            <a:endParaRPr lang="en-IN" b="1" dirty="0"/>
          </a:p>
          <a:p>
            <a:pPr marL="0" indent="0">
              <a:buNone/>
            </a:pPr>
            <a:endParaRPr lang="en-IN" dirty="0"/>
          </a:p>
        </p:txBody>
      </p:sp>
      <p:pic>
        <p:nvPicPr>
          <p:cNvPr id="5" name="Picture 4">
            <a:extLst>
              <a:ext uri="{FF2B5EF4-FFF2-40B4-BE49-F238E27FC236}">
                <a16:creationId xmlns:a16="http://schemas.microsoft.com/office/drawing/2014/main" xmlns="" id="{CD14BB75-1E4B-495E-9BE3-E742174156D9}"/>
              </a:ext>
            </a:extLst>
          </p:cNvPr>
          <p:cNvPicPr>
            <a:picLocks noChangeAspect="1"/>
          </p:cNvPicPr>
          <p:nvPr/>
        </p:nvPicPr>
        <p:blipFill>
          <a:blip r:embed="rId2"/>
          <a:stretch>
            <a:fillRect/>
          </a:stretch>
        </p:blipFill>
        <p:spPr>
          <a:xfrm>
            <a:off x="3290887" y="2148112"/>
            <a:ext cx="5610225" cy="4709887"/>
          </a:xfrm>
          <a:prstGeom prst="rect">
            <a:avLst/>
          </a:prstGeom>
        </p:spPr>
      </p:pic>
    </p:spTree>
    <p:extLst>
      <p:ext uri="{BB962C8B-B14F-4D97-AF65-F5344CB8AC3E}">
        <p14:creationId xmlns:p14="http://schemas.microsoft.com/office/powerpoint/2010/main" xmlns="" val="3777756722"/>
      </p:ext>
    </p:extLst>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4C86EF-3CF1-4615-BC13-A94C5E98D173}"/>
              </a:ext>
            </a:extLst>
          </p:cNvPr>
          <p:cNvSpPr>
            <a:spLocks noGrp="1"/>
          </p:cNvSpPr>
          <p:nvPr>
            <p:ph type="title"/>
          </p:nvPr>
        </p:nvSpPr>
        <p:spPr>
          <a:xfrm>
            <a:off x="1141413" y="618518"/>
            <a:ext cx="9905998" cy="988609"/>
          </a:xfrm>
        </p:spPr>
        <p:txBody>
          <a:bodyPr/>
          <a:lstStyle/>
          <a:p>
            <a:r>
              <a:rPr lang="en-IN" dirty="0"/>
              <a:t>Other Reused option</a:t>
            </a:r>
          </a:p>
        </p:txBody>
      </p:sp>
      <p:sp>
        <p:nvSpPr>
          <p:cNvPr id="3" name="Content Placeholder 2">
            <a:extLst>
              <a:ext uri="{FF2B5EF4-FFF2-40B4-BE49-F238E27FC236}">
                <a16:creationId xmlns:a16="http://schemas.microsoft.com/office/drawing/2014/main" xmlns="" id="{FE113846-39FE-4DC9-9C06-E8FC8ED7991C}"/>
              </a:ext>
            </a:extLst>
          </p:cNvPr>
          <p:cNvSpPr>
            <a:spLocks noGrp="1"/>
          </p:cNvSpPr>
          <p:nvPr>
            <p:ph idx="1"/>
          </p:nvPr>
        </p:nvSpPr>
        <p:spPr>
          <a:xfrm>
            <a:off x="1141412" y="1607127"/>
            <a:ext cx="9905999" cy="5040416"/>
          </a:xfrm>
        </p:spPr>
        <p:txBody>
          <a:bodyPr/>
          <a:lstStyle/>
          <a:p>
            <a:pPr marL="0" indent="0">
              <a:buNone/>
            </a:pPr>
            <a:r>
              <a:rPr lang="en-IN" b="1" dirty="0"/>
              <a:t>11. Plastic Bottle Pet Feeder</a:t>
            </a:r>
          </a:p>
          <a:p>
            <a:pPr marL="0" indent="0">
              <a:buNone/>
            </a:pPr>
            <a:endParaRPr lang="en-IN" b="1" dirty="0"/>
          </a:p>
          <a:p>
            <a:pPr marL="0" indent="0">
              <a:buNone/>
            </a:pPr>
            <a:endParaRPr lang="en-IN" b="1" dirty="0"/>
          </a:p>
          <a:p>
            <a:pPr marL="0" indent="0">
              <a:buNone/>
            </a:pPr>
            <a:endParaRPr lang="en-IN" b="1" dirty="0"/>
          </a:p>
          <a:p>
            <a:pPr marL="0" indent="0">
              <a:buNone/>
            </a:pPr>
            <a:endParaRPr lang="en-IN" b="1" dirty="0"/>
          </a:p>
          <a:p>
            <a:pPr marL="0" indent="0">
              <a:buNone/>
            </a:pPr>
            <a:endParaRPr lang="en-IN" b="1" dirty="0"/>
          </a:p>
          <a:p>
            <a:pPr marL="0" indent="0">
              <a:buNone/>
            </a:pPr>
            <a:endParaRPr lang="en-IN" b="1" dirty="0"/>
          </a:p>
          <a:p>
            <a:pPr marL="0" indent="0">
              <a:buNone/>
            </a:pPr>
            <a:endParaRPr lang="en-IN" dirty="0"/>
          </a:p>
        </p:txBody>
      </p:sp>
      <p:pic>
        <p:nvPicPr>
          <p:cNvPr id="4" name="Picture 3">
            <a:extLst>
              <a:ext uri="{FF2B5EF4-FFF2-40B4-BE49-F238E27FC236}">
                <a16:creationId xmlns:a16="http://schemas.microsoft.com/office/drawing/2014/main" xmlns="" id="{4155A556-6C32-435E-99A3-1BBD2FA66F59}"/>
              </a:ext>
            </a:extLst>
          </p:cNvPr>
          <p:cNvPicPr>
            <a:picLocks noChangeAspect="1"/>
          </p:cNvPicPr>
          <p:nvPr/>
        </p:nvPicPr>
        <p:blipFill>
          <a:blip r:embed="rId2"/>
          <a:stretch>
            <a:fillRect/>
          </a:stretch>
        </p:blipFill>
        <p:spPr>
          <a:xfrm>
            <a:off x="3290887" y="2595735"/>
            <a:ext cx="5610225" cy="3224493"/>
          </a:xfrm>
          <a:prstGeom prst="rect">
            <a:avLst/>
          </a:prstGeom>
        </p:spPr>
      </p:pic>
    </p:spTree>
    <p:extLst>
      <p:ext uri="{BB962C8B-B14F-4D97-AF65-F5344CB8AC3E}">
        <p14:creationId xmlns:p14="http://schemas.microsoft.com/office/powerpoint/2010/main" xmlns="" val="3908540231"/>
      </p:ext>
    </p:extLst>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4C86EF-3CF1-4615-BC13-A94C5E98D173}"/>
              </a:ext>
            </a:extLst>
          </p:cNvPr>
          <p:cNvSpPr>
            <a:spLocks noGrp="1"/>
          </p:cNvSpPr>
          <p:nvPr>
            <p:ph type="title"/>
          </p:nvPr>
        </p:nvSpPr>
        <p:spPr>
          <a:xfrm>
            <a:off x="1141413" y="618518"/>
            <a:ext cx="9905998" cy="988609"/>
          </a:xfrm>
        </p:spPr>
        <p:txBody>
          <a:bodyPr/>
          <a:lstStyle/>
          <a:p>
            <a:r>
              <a:rPr lang="en-IN" dirty="0"/>
              <a:t>Other Reused option</a:t>
            </a:r>
          </a:p>
        </p:txBody>
      </p:sp>
      <p:sp>
        <p:nvSpPr>
          <p:cNvPr id="3" name="Content Placeholder 2">
            <a:extLst>
              <a:ext uri="{FF2B5EF4-FFF2-40B4-BE49-F238E27FC236}">
                <a16:creationId xmlns:a16="http://schemas.microsoft.com/office/drawing/2014/main" xmlns="" id="{FE113846-39FE-4DC9-9C06-E8FC8ED7991C}"/>
              </a:ext>
            </a:extLst>
          </p:cNvPr>
          <p:cNvSpPr>
            <a:spLocks noGrp="1"/>
          </p:cNvSpPr>
          <p:nvPr>
            <p:ph idx="1"/>
          </p:nvPr>
        </p:nvSpPr>
        <p:spPr>
          <a:xfrm>
            <a:off x="1141412" y="1607127"/>
            <a:ext cx="9905999" cy="5040416"/>
          </a:xfrm>
        </p:spPr>
        <p:txBody>
          <a:bodyPr/>
          <a:lstStyle/>
          <a:p>
            <a:pPr marL="0" indent="0" fontAlgn="base">
              <a:buNone/>
            </a:pPr>
            <a:r>
              <a:rPr lang="en-IN" b="1" dirty="0"/>
              <a:t>12. Kitchen Storage Containers</a:t>
            </a:r>
          </a:p>
          <a:p>
            <a:pPr marL="0" indent="0">
              <a:buNone/>
            </a:pPr>
            <a:r>
              <a:rPr lang="en-IN" dirty="0"/>
              <a:t/>
            </a:r>
            <a:br>
              <a:rPr lang="en-IN" dirty="0"/>
            </a:br>
            <a:endParaRPr lang="en-IN" b="1" dirty="0"/>
          </a:p>
          <a:p>
            <a:pPr marL="0" indent="0">
              <a:buNone/>
            </a:pPr>
            <a:endParaRPr lang="en-IN" b="1" dirty="0"/>
          </a:p>
          <a:p>
            <a:pPr marL="0" indent="0">
              <a:buNone/>
            </a:pPr>
            <a:endParaRPr lang="en-IN" b="1" dirty="0"/>
          </a:p>
          <a:p>
            <a:pPr marL="0" indent="0">
              <a:buNone/>
            </a:pPr>
            <a:endParaRPr lang="en-IN" b="1" dirty="0"/>
          </a:p>
          <a:p>
            <a:pPr marL="0" indent="0">
              <a:buNone/>
            </a:pPr>
            <a:endParaRPr lang="en-IN" b="1" dirty="0"/>
          </a:p>
          <a:p>
            <a:pPr marL="0" indent="0">
              <a:buNone/>
            </a:pPr>
            <a:endParaRPr lang="en-IN" b="1" dirty="0"/>
          </a:p>
          <a:p>
            <a:pPr marL="0" indent="0">
              <a:buNone/>
            </a:pPr>
            <a:endParaRPr lang="en-IN" b="1" dirty="0"/>
          </a:p>
          <a:p>
            <a:pPr marL="0" indent="0">
              <a:buNone/>
            </a:pPr>
            <a:endParaRPr lang="en-IN" dirty="0"/>
          </a:p>
        </p:txBody>
      </p:sp>
      <p:pic>
        <p:nvPicPr>
          <p:cNvPr id="5" name="Picture 4">
            <a:extLst>
              <a:ext uri="{FF2B5EF4-FFF2-40B4-BE49-F238E27FC236}">
                <a16:creationId xmlns:a16="http://schemas.microsoft.com/office/drawing/2014/main" xmlns="" id="{7F4EDE5B-C49D-4D6F-BBCD-379DEA183438}"/>
              </a:ext>
            </a:extLst>
          </p:cNvPr>
          <p:cNvPicPr>
            <a:picLocks noChangeAspect="1"/>
          </p:cNvPicPr>
          <p:nvPr/>
        </p:nvPicPr>
        <p:blipFill>
          <a:blip r:embed="rId2"/>
          <a:stretch>
            <a:fillRect/>
          </a:stretch>
        </p:blipFill>
        <p:spPr>
          <a:xfrm>
            <a:off x="3044144" y="2256971"/>
            <a:ext cx="5610225" cy="4114800"/>
          </a:xfrm>
          <a:prstGeom prst="rect">
            <a:avLst/>
          </a:prstGeom>
        </p:spPr>
      </p:pic>
    </p:spTree>
    <p:extLst>
      <p:ext uri="{BB962C8B-B14F-4D97-AF65-F5344CB8AC3E}">
        <p14:creationId xmlns:p14="http://schemas.microsoft.com/office/powerpoint/2010/main" xmlns="" val="3529817877"/>
      </p:ext>
    </p:extLst>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4C86EF-3CF1-4615-BC13-A94C5E98D173}"/>
              </a:ext>
            </a:extLst>
          </p:cNvPr>
          <p:cNvSpPr>
            <a:spLocks noGrp="1"/>
          </p:cNvSpPr>
          <p:nvPr>
            <p:ph type="title"/>
          </p:nvPr>
        </p:nvSpPr>
        <p:spPr>
          <a:xfrm>
            <a:off x="1141413" y="210458"/>
            <a:ext cx="9905998" cy="878113"/>
          </a:xfrm>
        </p:spPr>
        <p:txBody>
          <a:bodyPr/>
          <a:lstStyle/>
          <a:p>
            <a:r>
              <a:rPr lang="en-IN" dirty="0"/>
              <a:t>Other Reused option</a:t>
            </a:r>
          </a:p>
        </p:txBody>
      </p:sp>
      <p:sp>
        <p:nvSpPr>
          <p:cNvPr id="3" name="Content Placeholder 2">
            <a:extLst>
              <a:ext uri="{FF2B5EF4-FFF2-40B4-BE49-F238E27FC236}">
                <a16:creationId xmlns:a16="http://schemas.microsoft.com/office/drawing/2014/main" xmlns="" id="{FE113846-39FE-4DC9-9C06-E8FC8ED7991C}"/>
              </a:ext>
            </a:extLst>
          </p:cNvPr>
          <p:cNvSpPr>
            <a:spLocks noGrp="1"/>
          </p:cNvSpPr>
          <p:nvPr>
            <p:ph idx="1"/>
          </p:nvPr>
        </p:nvSpPr>
        <p:spPr>
          <a:xfrm>
            <a:off x="1141412" y="1088571"/>
            <a:ext cx="9905999" cy="5558972"/>
          </a:xfrm>
        </p:spPr>
        <p:txBody>
          <a:bodyPr>
            <a:normAutofit/>
          </a:bodyPr>
          <a:lstStyle/>
          <a:p>
            <a:pPr marL="0" indent="0" fontAlgn="base">
              <a:buNone/>
            </a:pPr>
            <a:r>
              <a:rPr lang="en-IN" b="1" dirty="0"/>
              <a:t>13. No-Sew Zipper Cases</a:t>
            </a:r>
          </a:p>
          <a:p>
            <a:pPr marL="0" indent="0" fontAlgn="base">
              <a:buNone/>
            </a:pPr>
            <a:endParaRPr lang="en-IN" b="1" dirty="0"/>
          </a:p>
          <a:p>
            <a:pPr marL="0" indent="0" fontAlgn="base">
              <a:buNone/>
            </a:pPr>
            <a:endParaRPr lang="en-IN" b="1" dirty="0"/>
          </a:p>
          <a:p>
            <a:pPr marL="0" indent="0" fontAlgn="base">
              <a:buNone/>
            </a:pPr>
            <a:endParaRPr lang="en-IN" b="1" dirty="0"/>
          </a:p>
          <a:p>
            <a:pPr marL="0" indent="0" fontAlgn="base">
              <a:buNone/>
            </a:pPr>
            <a:endParaRPr lang="en-IN" b="1" dirty="0"/>
          </a:p>
          <a:p>
            <a:pPr marL="0" indent="0" fontAlgn="base">
              <a:buNone/>
            </a:pPr>
            <a:endParaRPr lang="en-IN" b="1" dirty="0"/>
          </a:p>
          <a:p>
            <a:pPr marL="0" indent="0" fontAlgn="base">
              <a:buNone/>
            </a:pPr>
            <a:r>
              <a:rPr lang="en-IN" b="1" dirty="0"/>
              <a:t>14. Piggy Bottle Bank</a:t>
            </a:r>
          </a:p>
          <a:p>
            <a:pPr marL="0" indent="0" fontAlgn="base">
              <a:buNone/>
            </a:pPr>
            <a:endParaRPr lang="en-IN" b="1" dirty="0"/>
          </a:p>
          <a:p>
            <a:pPr marL="0" indent="0">
              <a:buNone/>
            </a:pPr>
            <a:r>
              <a:rPr lang="en-IN" dirty="0"/>
              <a:t/>
            </a:r>
            <a:br>
              <a:rPr lang="en-IN" dirty="0"/>
            </a:br>
            <a:endParaRPr lang="en-IN" b="1" dirty="0"/>
          </a:p>
          <a:p>
            <a:pPr marL="0" indent="0">
              <a:buNone/>
            </a:pPr>
            <a:endParaRPr lang="en-IN" b="1" dirty="0"/>
          </a:p>
          <a:p>
            <a:pPr marL="0" indent="0">
              <a:buNone/>
            </a:pPr>
            <a:endParaRPr lang="en-IN" b="1" dirty="0"/>
          </a:p>
          <a:p>
            <a:pPr marL="0" indent="0">
              <a:buNone/>
            </a:pPr>
            <a:endParaRPr lang="en-IN" b="1" dirty="0"/>
          </a:p>
          <a:p>
            <a:pPr marL="0" indent="0">
              <a:buNone/>
            </a:pPr>
            <a:endParaRPr lang="en-IN" b="1" dirty="0"/>
          </a:p>
          <a:p>
            <a:pPr marL="0" indent="0">
              <a:buNone/>
            </a:pPr>
            <a:endParaRPr lang="en-IN" b="1" dirty="0"/>
          </a:p>
          <a:p>
            <a:pPr marL="0" indent="0">
              <a:buNone/>
            </a:pPr>
            <a:endParaRPr lang="en-IN" b="1" dirty="0"/>
          </a:p>
          <a:p>
            <a:pPr marL="0" indent="0">
              <a:buNone/>
            </a:pPr>
            <a:endParaRPr lang="en-IN" dirty="0"/>
          </a:p>
        </p:txBody>
      </p:sp>
      <p:pic>
        <p:nvPicPr>
          <p:cNvPr id="4" name="Picture 3">
            <a:extLst>
              <a:ext uri="{FF2B5EF4-FFF2-40B4-BE49-F238E27FC236}">
                <a16:creationId xmlns:a16="http://schemas.microsoft.com/office/drawing/2014/main" xmlns="" id="{91ACBD5D-32F3-430E-9A6E-EB38A0FF25EB}"/>
              </a:ext>
            </a:extLst>
          </p:cNvPr>
          <p:cNvPicPr>
            <a:picLocks noChangeAspect="1"/>
          </p:cNvPicPr>
          <p:nvPr/>
        </p:nvPicPr>
        <p:blipFill>
          <a:blip r:embed="rId2"/>
          <a:stretch>
            <a:fillRect/>
          </a:stretch>
        </p:blipFill>
        <p:spPr>
          <a:xfrm>
            <a:off x="1141411" y="1611086"/>
            <a:ext cx="5334000" cy="2380343"/>
          </a:xfrm>
          <a:prstGeom prst="rect">
            <a:avLst/>
          </a:prstGeom>
        </p:spPr>
      </p:pic>
      <p:pic>
        <p:nvPicPr>
          <p:cNvPr id="6" name="Picture 5">
            <a:extLst>
              <a:ext uri="{FF2B5EF4-FFF2-40B4-BE49-F238E27FC236}">
                <a16:creationId xmlns:a16="http://schemas.microsoft.com/office/drawing/2014/main" xmlns="" id="{FB8EEE52-7A68-415A-8F4A-236994867CB1}"/>
              </a:ext>
            </a:extLst>
          </p:cNvPr>
          <p:cNvPicPr>
            <a:picLocks noChangeAspect="1"/>
          </p:cNvPicPr>
          <p:nvPr/>
        </p:nvPicPr>
        <p:blipFill>
          <a:blip r:embed="rId3"/>
          <a:stretch>
            <a:fillRect/>
          </a:stretch>
        </p:blipFill>
        <p:spPr>
          <a:xfrm>
            <a:off x="5331275" y="4238625"/>
            <a:ext cx="2647950" cy="2619375"/>
          </a:xfrm>
          <a:prstGeom prst="rect">
            <a:avLst/>
          </a:prstGeom>
        </p:spPr>
      </p:pic>
    </p:spTree>
    <p:extLst>
      <p:ext uri="{BB962C8B-B14F-4D97-AF65-F5344CB8AC3E}">
        <p14:creationId xmlns:p14="http://schemas.microsoft.com/office/powerpoint/2010/main" xmlns="" val="632154048"/>
      </p:ext>
    </p:extLst>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D1B95A-B791-4DF2-AC20-AF90A5F91389}"/>
              </a:ext>
            </a:extLst>
          </p:cNvPr>
          <p:cNvSpPr>
            <a:spLocks noGrp="1"/>
          </p:cNvSpPr>
          <p:nvPr>
            <p:ph type="title"/>
          </p:nvPr>
        </p:nvSpPr>
        <p:spPr>
          <a:xfrm>
            <a:off x="1141413" y="618517"/>
            <a:ext cx="9905998" cy="5796859"/>
          </a:xfrm>
        </p:spPr>
        <p:txBody>
          <a:bodyPr/>
          <a:lstStyle/>
          <a:p>
            <a:r>
              <a:rPr lang="en-IN" dirty="0"/>
              <a:t>    Thank you</a:t>
            </a:r>
          </a:p>
        </p:txBody>
      </p:sp>
      <p:sp>
        <p:nvSpPr>
          <p:cNvPr id="3" name="Content Placeholder 2">
            <a:extLst>
              <a:ext uri="{FF2B5EF4-FFF2-40B4-BE49-F238E27FC236}">
                <a16:creationId xmlns:a16="http://schemas.microsoft.com/office/drawing/2014/main" xmlns="" id="{393D25E6-DD99-4C7D-B2B3-23BDE065FDF0}"/>
              </a:ext>
            </a:extLst>
          </p:cNvPr>
          <p:cNvSpPr>
            <a:spLocks noGrp="1"/>
          </p:cNvSpPr>
          <p:nvPr>
            <p:ph idx="1"/>
          </p:nvPr>
        </p:nvSpPr>
        <p:spPr>
          <a:xfrm flipH="1">
            <a:off x="11047411" y="5844208"/>
            <a:ext cx="45719" cy="45719"/>
          </a:xfrm>
        </p:spPr>
        <p:txBody>
          <a:bodyPr>
            <a:normAutofit fontScale="25000" lnSpcReduction="20000"/>
          </a:bodyPr>
          <a:lstStyle/>
          <a:p>
            <a:pPr marL="0" indent="0">
              <a:buNone/>
            </a:pPr>
            <a:r>
              <a:rPr lang="en-IN" dirty="0"/>
              <a:t>  </a:t>
            </a:r>
          </a:p>
        </p:txBody>
      </p:sp>
    </p:spTree>
    <p:extLst>
      <p:ext uri="{BB962C8B-B14F-4D97-AF65-F5344CB8AC3E}">
        <p14:creationId xmlns:p14="http://schemas.microsoft.com/office/powerpoint/2010/main" xmlns="" val="4131736959"/>
      </p:ext>
    </p:extLst>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C49398-BEED-4A3A-BC7D-F180F3CA99B8}"/>
              </a:ext>
            </a:extLst>
          </p:cNvPr>
          <p:cNvSpPr>
            <a:spLocks noGrp="1"/>
          </p:cNvSpPr>
          <p:nvPr>
            <p:ph type="title"/>
          </p:nvPr>
        </p:nvSpPr>
        <p:spPr/>
        <p:txBody>
          <a:bodyPr/>
          <a:lstStyle/>
          <a:p>
            <a:r>
              <a:rPr lang="en-IN" dirty="0">
                <a:solidFill>
                  <a:schemeClr val="tx2">
                    <a:lumMod val="75000"/>
                  </a:schemeClr>
                </a:solidFill>
              </a:rPr>
              <a:t>What is innovation</a:t>
            </a:r>
          </a:p>
        </p:txBody>
      </p:sp>
      <p:sp>
        <p:nvSpPr>
          <p:cNvPr id="3" name="Content Placeholder 2">
            <a:extLst>
              <a:ext uri="{FF2B5EF4-FFF2-40B4-BE49-F238E27FC236}">
                <a16:creationId xmlns:a16="http://schemas.microsoft.com/office/drawing/2014/main" xmlns="" id="{678985A1-EEC8-47EF-A817-4AD3E5884F89}"/>
              </a:ext>
            </a:extLst>
          </p:cNvPr>
          <p:cNvSpPr>
            <a:spLocks noGrp="1"/>
          </p:cNvSpPr>
          <p:nvPr>
            <p:ph idx="1"/>
          </p:nvPr>
        </p:nvSpPr>
        <p:spPr>
          <a:xfrm>
            <a:off x="1141412" y="2249487"/>
            <a:ext cx="9905999" cy="1924948"/>
          </a:xfrm>
        </p:spPr>
        <p:txBody>
          <a:bodyPr/>
          <a:lstStyle/>
          <a:p>
            <a:pPr marL="0" indent="0">
              <a:buNone/>
            </a:pPr>
            <a:r>
              <a:rPr lang="en-US" dirty="0"/>
              <a:t/>
            </a:r>
            <a:br>
              <a:rPr lang="en-US" dirty="0"/>
            </a:br>
            <a:r>
              <a:rPr lang="en-US" dirty="0"/>
              <a:t>Innovation can be defined simply as a "new idea, device or method". However, innovation is often also viewed as the application of better solutions that meet new requirements, unarticulated needs, or existing market needs.</a:t>
            </a:r>
            <a:endParaRPr lang="en-IN" dirty="0"/>
          </a:p>
        </p:txBody>
      </p:sp>
      <p:pic>
        <p:nvPicPr>
          <p:cNvPr id="4" name="Content Placeholder 4" descr="Test tubes">
            <a:extLst>
              <a:ext uri="{FF2B5EF4-FFF2-40B4-BE49-F238E27FC236}">
                <a16:creationId xmlns:a16="http://schemas.microsoft.com/office/drawing/2014/main" xmlns="" id="{B776F049-15CB-47FF-8D6B-01926098033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300870" y="4174435"/>
            <a:ext cx="2597425" cy="1769165"/>
          </a:xfrm>
          <a:prstGeom prst="rect">
            <a:avLst/>
          </a:prstGeom>
        </p:spPr>
      </p:pic>
      <p:pic>
        <p:nvPicPr>
          <p:cNvPr id="5" name="Picture 4">
            <a:extLst>
              <a:ext uri="{FF2B5EF4-FFF2-40B4-BE49-F238E27FC236}">
                <a16:creationId xmlns:a16="http://schemas.microsoft.com/office/drawing/2014/main" xmlns="" id="{A54ACAD3-5E87-43CC-862B-4E03440EFC8D}"/>
              </a:ext>
            </a:extLst>
          </p:cNvPr>
          <p:cNvPicPr>
            <a:picLocks noChangeAspect="1"/>
          </p:cNvPicPr>
          <p:nvPr/>
        </p:nvPicPr>
        <p:blipFill rotWithShape="1">
          <a:blip r:embed="rId4"/>
          <a:srcRect l="100000" t="-3286858" r="-483091" b="-483130"/>
          <a:stretch/>
        </p:blipFill>
        <p:spPr>
          <a:xfrm>
            <a:off x="-3260034" y="4811560"/>
            <a:ext cx="2504660" cy="1769165"/>
          </a:xfrm>
          <a:prstGeom prst="rect">
            <a:avLst/>
          </a:prstGeom>
          <a:ln>
            <a:noFill/>
          </a:ln>
          <a:effectLst>
            <a:softEdge rad="112500"/>
          </a:effectLst>
        </p:spPr>
      </p:pic>
    </p:spTree>
    <p:extLst>
      <p:ext uri="{BB962C8B-B14F-4D97-AF65-F5344CB8AC3E}">
        <p14:creationId xmlns:p14="http://schemas.microsoft.com/office/powerpoint/2010/main" xmlns="" val="33222559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advTm="2000">
        <p15:prstTrans prst="crush"/>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3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B3732D-E1AE-4C6D-81B8-5D7E49E0580E}"/>
              </a:ext>
            </a:extLst>
          </p:cNvPr>
          <p:cNvSpPr>
            <a:spLocks noGrp="1"/>
          </p:cNvSpPr>
          <p:nvPr>
            <p:ph type="title"/>
          </p:nvPr>
        </p:nvSpPr>
        <p:spPr/>
        <p:txBody>
          <a:bodyPr/>
          <a:lstStyle/>
          <a:p>
            <a:r>
              <a:rPr lang="en-IN" dirty="0"/>
              <a:t>Examples of some innovation around the world</a:t>
            </a:r>
          </a:p>
        </p:txBody>
      </p:sp>
      <p:sp>
        <p:nvSpPr>
          <p:cNvPr id="7" name="Content Placeholder 6">
            <a:extLst>
              <a:ext uri="{FF2B5EF4-FFF2-40B4-BE49-F238E27FC236}">
                <a16:creationId xmlns:a16="http://schemas.microsoft.com/office/drawing/2014/main" xmlns="" id="{105AAE54-4D9D-4529-9FEA-9B6BA6D5D71A}"/>
              </a:ext>
            </a:extLst>
          </p:cNvPr>
          <p:cNvSpPr>
            <a:spLocks noGrp="1"/>
          </p:cNvSpPr>
          <p:nvPr>
            <p:ph idx="1"/>
          </p:nvPr>
        </p:nvSpPr>
        <p:spPr>
          <a:xfrm>
            <a:off x="1141412" y="2249487"/>
            <a:ext cx="9905999" cy="2720078"/>
          </a:xfrm>
        </p:spPr>
        <p:txBody>
          <a:bodyPr>
            <a:normAutofit lnSpcReduction="10000"/>
          </a:bodyPr>
          <a:lstStyle/>
          <a:p>
            <a:pPr fontAlgn="base"/>
            <a:r>
              <a:rPr lang="en-US" b="1" cap="all" dirty="0"/>
              <a:t>AGRICULTURAL DRONES</a:t>
            </a:r>
          </a:p>
          <a:p>
            <a:pPr marL="0" indent="0" fontAlgn="base">
              <a:buNone/>
            </a:pPr>
            <a:r>
              <a:rPr lang="en-US" dirty="0"/>
              <a:t>   Farmers have begun to use agricultural drones adorned with cameras to                improve the treatment of their crops. The drones allow farmers a unique  perspective that previously-used satellite imagery could not provide. They help to expose issues with irrigation treatment, soil variation, and distressed plants at a much lower cost than methods like crop imaging with a manned aircraft.</a:t>
            </a:r>
          </a:p>
          <a:p>
            <a:pPr marL="0" indent="0">
              <a:buNone/>
            </a:pPr>
            <a:endParaRPr lang="en-IN" dirty="0"/>
          </a:p>
        </p:txBody>
      </p:sp>
      <p:pic>
        <p:nvPicPr>
          <p:cNvPr id="4" name="Picture 3">
            <a:extLst>
              <a:ext uri="{FF2B5EF4-FFF2-40B4-BE49-F238E27FC236}">
                <a16:creationId xmlns:a16="http://schemas.microsoft.com/office/drawing/2014/main" xmlns="" id="{67DB7DBA-32E0-4EF2-A9B5-46251A255A93}"/>
              </a:ext>
            </a:extLst>
          </p:cNvPr>
          <p:cNvPicPr>
            <a:picLocks noChangeAspect="1"/>
          </p:cNvPicPr>
          <p:nvPr/>
        </p:nvPicPr>
        <p:blipFill>
          <a:blip r:embed="rId2"/>
          <a:stretch>
            <a:fillRect/>
          </a:stretch>
        </p:blipFill>
        <p:spPr>
          <a:xfrm>
            <a:off x="2160104" y="5155094"/>
            <a:ext cx="1577215" cy="1490870"/>
          </a:xfrm>
          <a:prstGeom prst="rect">
            <a:avLst/>
          </a:prstGeom>
        </p:spPr>
      </p:pic>
    </p:spTree>
    <p:extLst>
      <p:ext uri="{BB962C8B-B14F-4D97-AF65-F5344CB8AC3E}">
        <p14:creationId xmlns:p14="http://schemas.microsoft.com/office/powerpoint/2010/main" xmlns="" val="362426199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advTm="1000">
        <p15:prstTrans prst="fracture"/>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heel(1)">
                                      <p:cBhvr>
                                        <p:cTn id="13" dur="20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heel(1)">
                                      <p:cBhvr>
                                        <p:cTn id="18"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8DD7FC-57A9-4EC5-A44F-D85F34DA6653}"/>
              </a:ext>
            </a:extLst>
          </p:cNvPr>
          <p:cNvSpPr>
            <a:spLocks noGrp="1"/>
          </p:cNvSpPr>
          <p:nvPr>
            <p:ph type="title"/>
          </p:nvPr>
        </p:nvSpPr>
        <p:spPr>
          <a:xfrm flipH="1">
            <a:off x="11047410" y="524123"/>
            <a:ext cx="97667" cy="45719"/>
          </a:xfrm>
        </p:spPr>
        <p:txBody>
          <a:bodyPr>
            <a:normAutofit fontScale="90000"/>
          </a:bodyPr>
          <a:lstStyle/>
          <a:p>
            <a:r>
              <a:rPr lang="en-IN" dirty="0"/>
              <a:t> </a:t>
            </a:r>
          </a:p>
        </p:txBody>
      </p:sp>
      <p:sp>
        <p:nvSpPr>
          <p:cNvPr id="3" name="Content Placeholder 2">
            <a:extLst>
              <a:ext uri="{FF2B5EF4-FFF2-40B4-BE49-F238E27FC236}">
                <a16:creationId xmlns:a16="http://schemas.microsoft.com/office/drawing/2014/main" xmlns="" id="{1357D7E7-7BE7-4635-82D4-64D4C8C32726}"/>
              </a:ext>
            </a:extLst>
          </p:cNvPr>
          <p:cNvSpPr>
            <a:spLocks noGrp="1"/>
          </p:cNvSpPr>
          <p:nvPr>
            <p:ph idx="1"/>
          </p:nvPr>
        </p:nvSpPr>
        <p:spPr>
          <a:xfrm>
            <a:off x="1141412" y="371061"/>
            <a:ext cx="9905999" cy="5420140"/>
          </a:xfrm>
        </p:spPr>
        <p:txBody>
          <a:bodyPr/>
          <a:lstStyle/>
          <a:p>
            <a:pPr fontAlgn="base"/>
            <a:r>
              <a:rPr lang="en-US" b="1" cap="all" dirty="0"/>
              <a:t>ULTRAPRIVATE SMARTPHONES</a:t>
            </a:r>
          </a:p>
          <a:p>
            <a:pPr marL="0" indent="0" fontAlgn="base">
              <a:buNone/>
            </a:pPr>
            <a:r>
              <a:rPr lang="en-US" dirty="0"/>
              <a:t>As concerns over personal privacy grow, particularly in terms of new technology, a Maryland-based company seeks to provide an alternative. Silent Circle, encrypts clients’ voice calls, text messages, and file attachments. Encryption prevents potential eavesdroppers from listening in on phone calls and protects metadata. Silent Circle has big plans for the future including a secure smartphone called Blackphone. Blackphone will utilize encryption tools currently used by Silent Circle, as well as other software that will help secure data.</a:t>
            </a:r>
          </a:p>
          <a:p>
            <a:pPr marL="0" indent="0">
              <a:buNone/>
            </a:pPr>
            <a:endParaRPr lang="en-IN" dirty="0"/>
          </a:p>
        </p:txBody>
      </p:sp>
      <p:pic>
        <p:nvPicPr>
          <p:cNvPr id="5" name="Picture 4">
            <a:extLst>
              <a:ext uri="{FF2B5EF4-FFF2-40B4-BE49-F238E27FC236}">
                <a16:creationId xmlns:a16="http://schemas.microsoft.com/office/drawing/2014/main" xmlns="" id="{3070C77E-0970-44F7-B5AB-CBD76116BB07}"/>
              </a:ext>
            </a:extLst>
          </p:cNvPr>
          <p:cNvPicPr>
            <a:picLocks noChangeAspect="1"/>
          </p:cNvPicPr>
          <p:nvPr/>
        </p:nvPicPr>
        <p:blipFill>
          <a:blip r:embed="rId2"/>
          <a:stretch>
            <a:fillRect/>
          </a:stretch>
        </p:blipFill>
        <p:spPr>
          <a:xfrm rot="1495604">
            <a:off x="7553414" y="4123028"/>
            <a:ext cx="2266901" cy="2630556"/>
          </a:xfrm>
          <a:prstGeom prst="rect">
            <a:avLst/>
          </a:prstGeom>
        </p:spPr>
      </p:pic>
    </p:spTree>
    <p:extLst>
      <p:ext uri="{BB962C8B-B14F-4D97-AF65-F5344CB8AC3E}">
        <p14:creationId xmlns:p14="http://schemas.microsoft.com/office/powerpoint/2010/main" xmlns="" val="263048617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advTm="2000">
        <p15:prstTrans prst="curtains"/>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392B98-BF99-4F56-9ED8-3EF1E04A5259}"/>
              </a:ext>
            </a:extLst>
          </p:cNvPr>
          <p:cNvSpPr>
            <a:spLocks noGrp="1"/>
          </p:cNvSpPr>
          <p:nvPr>
            <p:ph type="title"/>
          </p:nvPr>
        </p:nvSpPr>
        <p:spPr>
          <a:xfrm flipH="1">
            <a:off x="11047410" y="618517"/>
            <a:ext cx="45719" cy="45719"/>
          </a:xfrm>
        </p:spPr>
        <p:txBody>
          <a:bodyPr>
            <a:normAutofit fontScale="90000"/>
          </a:bodyPr>
          <a:lstStyle/>
          <a:p>
            <a:r>
              <a:rPr lang="en-IN" dirty="0"/>
              <a:t> </a:t>
            </a:r>
          </a:p>
        </p:txBody>
      </p:sp>
      <p:sp>
        <p:nvSpPr>
          <p:cNvPr id="3" name="Content Placeholder 2">
            <a:extLst>
              <a:ext uri="{FF2B5EF4-FFF2-40B4-BE49-F238E27FC236}">
                <a16:creationId xmlns:a16="http://schemas.microsoft.com/office/drawing/2014/main" xmlns="" id="{7D0E8A46-23B3-4D60-9D19-07715EF15436}"/>
              </a:ext>
            </a:extLst>
          </p:cNvPr>
          <p:cNvSpPr>
            <a:spLocks noGrp="1"/>
          </p:cNvSpPr>
          <p:nvPr>
            <p:ph idx="1"/>
          </p:nvPr>
        </p:nvSpPr>
        <p:spPr>
          <a:xfrm>
            <a:off x="1141412" y="562554"/>
            <a:ext cx="9905999" cy="5228647"/>
          </a:xfrm>
        </p:spPr>
        <p:txBody>
          <a:bodyPr/>
          <a:lstStyle/>
          <a:p>
            <a:pPr fontAlgn="base"/>
            <a:r>
              <a:rPr lang="en-US" b="1" cap="all" dirty="0"/>
              <a:t>MICROSCALE 3-D PRINTING</a:t>
            </a:r>
          </a:p>
          <a:p>
            <a:pPr marL="0" indent="0" fontAlgn="base">
              <a:buNone/>
            </a:pPr>
            <a:r>
              <a:rPr lang="en-US" dirty="0"/>
              <a:t>The potential of 3-D printing technology has many people excited about new applications. But current printers have important limitations. Up until recently, most 3-D printers can only use plastic. A group of researchers at Harvard University, led by Jennifer Lewis, have started to develop new 3-D printer inks. Her team prints intricate objects using materials that are chosen based on their mechanical properties, electrical conductivity, or optical traits. Eventually new inks will enable a wider variety of functions, including artificial organ creation.</a:t>
            </a:r>
          </a:p>
          <a:p>
            <a:pPr marL="0" indent="0">
              <a:buNone/>
            </a:pPr>
            <a:endParaRPr lang="en-IN" dirty="0"/>
          </a:p>
        </p:txBody>
      </p:sp>
      <p:pic>
        <p:nvPicPr>
          <p:cNvPr id="5" name="Picture 4">
            <a:extLst>
              <a:ext uri="{FF2B5EF4-FFF2-40B4-BE49-F238E27FC236}">
                <a16:creationId xmlns:a16="http://schemas.microsoft.com/office/drawing/2014/main" xmlns="" id="{E844C907-0A90-499D-B576-BFDD2F92C8AD}"/>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8168666" y="4655904"/>
            <a:ext cx="1934403" cy="1639542"/>
          </a:xfrm>
          <a:prstGeom prst="rect">
            <a:avLst/>
          </a:prstGeom>
        </p:spPr>
      </p:pic>
      <p:sp>
        <p:nvSpPr>
          <p:cNvPr id="6" name="TextBox 5">
            <a:extLst>
              <a:ext uri="{FF2B5EF4-FFF2-40B4-BE49-F238E27FC236}">
                <a16:creationId xmlns:a16="http://schemas.microsoft.com/office/drawing/2014/main" xmlns="" id="{12CD29A1-2BC0-4A1E-AD15-02655D7E8263}"/>
              </a:ext>
            </a:extLst>
          </p:cNvPr>
          <p:cNvSpPr txBox="1"/>
          <p:nvPr/>
        </p:nvSpPr>
        <p:spPr>
          <a:xfrm flipH="1">
            <a:off x="10103069" y="6056907"/>
            <a:ext cx="45719" cy="6463308"/>
          </a:xfrm>
          <a:prstGeom prst="rect">
            <a:avLst/>
          </a:prstGeom>
          <a:noFill/>
        </p:spPr>
        <p:txBody>
          <a:bodyPr wrap="square" rtlCol="0">
            <a:spAutoFit/>
          </a:bodyPr>
          <a:lstStyle/>
          <a:p>
            <a:r>
              <a:rPr lang="en-IN" sz="900" dirty="0">
                <a:hlinkClick r:id="rId3" tooltip="http://www.commonslab.gr/"/>
              </a:rPr>
              <a:t>This Photo</a:t>
            </a:r>
            <a:r>
              <a:rPr lang="en-IN" sz="900" dirty="0"/>
              <a:t> by Unknown Author is licensed under </a:t>
            </a:r>
            <a:r>
              <a:rPr lang="en-IN" sz="900" dirty="0">
                <a:hlinkClick r:id="rId4" tooltip="https://creativecommons.org/licenses/by-sa/4.0/"/>
              </a:rPr>
              <a:t>CC BY-SA</a:t>
            </a:r>
            <a:endParaRPr lang="en-IN" sz="900" dirty="0"/>
          </a:p>
        </p:txBody>
      </p:sp>
    </p:spTree>
    <p:extLst>
      <p:ext uri="{BB962C8B-B14F-4D97-AF65-F5344CB8AC3E}">
        <p14:creationId xmlns:p14="http://schemas.microsoft.com/office/powerpoint/2010/main" xmlns="" val="390485062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advTm="2000">
        <p15:prstTrans prst="origami"/>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895504-9C0F-4075-AF80-95A39418F104}"/>
              </a:ext>
            </a:extLst>
          </p:cNvPr>
          <p:cNvSpPr>
            <a:spLocks noGrp="1"/>
          </p:cNvSpPr>
          <p:nvPr>
            <p:ph type="title"/>
          </p:nvPr>
        </p:nvSpPr>
        <p:spPr>
          <a:xfrm>
            <a:off x="1141413" y="618518"/>
            <a:ext cx="9905998" cy="5620964"/>
          </a:xfrm>
        </p:spPr>
        <p:txBody>
          <a:bodyPr/>
          <a:lstStyle/>
          <a:p>
            <a:r>
              <a:rPr lang="en-IN" dirty="0"/>
              <a:t>Innovations may come with benefits and drawbacks</a:t>
            </a:r>
          </a:p>
        </p:txBody>
      </p:sp>
      <p:sp>
        <p:nvSpPr>
          <p:cNvPr id="3" name="Content Placeholder 2">
            <a:extLst>
              <a:ext uri="{FF2B5EF4-FFF2-40B4-BE49-F238E27FC236}">
                <a16:creationId xmlns:a16="http://schemas.microsoft.com/office/drawing/2014/main" xmlns="" id="{F4B5DE1D-4CEC-4FC3-A791-FDDB48539532}"/>
              </a:ext>
            </a:extLst>
          </p:cNvPr>
          <p:cNvSpPr>
            <a:spLocks noGrp="1"/>
          </p:cNvSpPr>
          <p:nvPr>
            <p:ph idx="1"/>
          </p:nvPr>
        </p:nvSpPr>
        <p:spPr>
          <a:xfrm flipH="1" flipV="1">
            <a:off x="11047411" y="5791200"/>
            <a:ext cx="110919" cy="79513"/>
          </a:xfrm>
        </p:spPr>
        <p:txBody>
          <a:bodyPr>
            <a:normAutofit fontScale="25000" lnSpcReduction="20000"/>
          </a:bodyPr>
          <a:lstStyle/>
          <a:p>
            <a:pPr marL="0" indent="0">
              <a:buNone/>
            </a:pPr>
            <a:r>
              <a:rPr lang="en-IN" dirty="0"/>
              <a:t>   </a:t>
            </a:r>
          </a:p>
        </p:txBody>
      </p:sp>
      <p:pic>
        <p:nvPicPr>
          <p:cNvPr id="5" name="Picture 4">
            <a:extLst>
              <a:ext uri="{FF2B5EF4-FFF2-40B4-BE49-F238E27FC236}">
                <a16:creationId xmlns:a16="http://schemas.microsoft.com/office/drawing/2014/main" xmlns="" id="{9D4A77D1-6E15-4B7C-87D8-00C2A56CEEE9}"/>
              </a:ext>
            </a:extLst>
          </p:cNvPr>
          <p:cNvPicPr>
            <a:picLocks noChangeAspect="1"/>
          </p:cNvPicPr>
          <p:nvPr/>
        </p:nvPicPr>
        <p:blipFill rotWithShape="1">
          <a:blip r:embed="rId2"/>
          <a:srcRect l="-147532" t="-2548484" r="1" b="347535"/>
          <a:stretch/>
        </p:blipFill>
        <p:spPr>
          <a:xfrm>
            <a:off x="9039678" y="4626030"/>
            <a:ext cx="879602" cy="1051994"/>
          </a:xfrm>
          <a:prstGeom prst="rect">
            <a:avLst/>
          </a:prstGeom>
        </p:spPr>
      </p:pic>
      <p:pic>
        <p:nvPicPr>
          <p:cNvPr id="7" name="Picture 6">
            <a:extLst>
              <a:ext uri="{FF2B5EF4-FFF2-40B4-BE49-F238E27FC236}">
                <a16:creationId xmlns:a16="http://schemas.microsoft.com/office/drawing/2014/main" xmlns="" id="{1921E6B5-0010-4385-A343-E8C8CBE72710}"/>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l="-2869425" t="9" r="99986" b="15736"/>
          <a:stretch/>
        </p:blipFill>
        <p:spPr>
          <a:xfrm>
            <a:off x="6599583" y="6239481"/>
            <a:ext cx="1311965" cy="45719"/>
          </a:xfrm>
          <a:prstGeom prst="rect">
            <a:avLst/>
          </a:prstGeom>
        </p:spPr>
      </p:pic>
      <p:sp>
        <p:nvSpPr>
          <p:cNvPr id="8" name="TextBox 7">
            <a:extLst>
              <a:ext uri="{FF2B5EF4-FFF2-40B4-BE49-F238E27FC236}">
                <a16:creationId xmlns:a16="http://schemas.microsoft.com/office/drawing/2014/main" xmlns="" id="{E1E20513-5377-463C-914D-6198745587D3}"/>
              </a:ext>
            </a:extLst>
          </p:cNvPr>
          <p:cNvSpPr txBox="1"/>
          <p:nvPr/>
        </p:nvSpPr>
        <p:spPr>
          <a:xfrm rot="3670258" flipH="1">
            <a:off x="7911548" y="6239482"/>
            <a:ext cx="45719" cy="6463308"/>
          </a:xfrm>
          <a:prstGeom prst="rect">
            <a:avLst/>
          </a:prstGeom>
          <a:noFill/>
        </p:spPr>
        <p:txBody>
          <a:bodyPr wrap="square" rtlCol="0">
            <a:spAutoFit/>
          </a:bodyPr>
          <a:lstStyle/>
          <a:p>
            <a:r>
              <a:rPr lang="en-IN" sz="900">
                <a:hlinkClick r:id="rId4" tooltip="http://commons.wikimedia.org/wiki/File:Smartphone_icon_-_Noun_Project_283536.svg"/>
              </a:rPr>
              <a:t>This Photo</a:t>
            </a:r>
            <a:r>
              <a:rPr lang="en-IN" sz="900"/>
              <a:t> by Unknown Author is licensed under </a:t>
            </a:r>
            <a:r>
              <a:rPr lang="en-IN" sz="900">
                <a:hlinkClick r:id="rId5" tooltip="https://creativecommons.org/licenses/by-sa/3.0/"/>
              </a:rPr>
              <a:t>CC BY-SA</a:t>
            </a:r>
            <a:endParaRPr lang="en-IN" sz="900"/>
          </a:p>
        </p:txBody>
      </p:sp>
    </p:spTree>
    <p:extLst>
      <p:ext uri="{BB962C8B-B14F-4D97-AF65-F5344CB8AC3E}">
        <p14:creationId xmlns:p14="http://schemas.microsoft.com/office/powerpoint/2010/main" xmlns="" val="1296210010"/>
      </p:ext>
    </p:extLst>
  </p:cSld>
  <p:clrMapOvr>
    <a:masterClrMapping/>
  </p:clrMapOvr>
  <mc:AlternateContent xmlns:mc="http://schemas.openxmlformats.org/markup-compatibility/2006">
    <mc:Choice xmlns:p14="http://schemas.microsoft.com/office/powerpoint/2010/main" xmlns="" Requires="p14">
      <p:transition spd="slow" p14:dur="1400" advTm="6000">
        <p14:ripple/>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98E1CF-6B92-418F-BDBF-0F3294D16407}"/>
              </a:ext>
            </a:extLst>
          </p:cNvPr>
          <p:cNvSpPr>
            <a:spLocks noGrp="1"/>
          </p:cNvSpPr>
          <p:nvPr>
            <p:ph type="title"/>
          </p:nvPr>
        </p:nvSpPr>
        <p:spPr>
          <a:xfrm flipH="1" flipV="1">
            <a:off x="11047410" y="516834"/>
            <a:ext cx="45719" cy="101683"/>
          </a:xfrm>
        </p:spPr>
        <p:txBody>
          <a:bodyPr>
            <a:normAutofit fontScale="90000"/>
          </a:bodyPr>
          <a:lstStyle/>
          <a:p>
            <a:r>
              <a:rPr lang="en-IN" dirty="0"/>
              <a:t> </a:t>
            </a:r>
          </a:p>
        </p:txBody>
      </p:sp>
      <p:sp>
        <p:nvSpPr>
          <p:cNvPr id="3" name="Content Placeholder 2">
            <a:extLst>
              <a:ext uri="{FF2B5EF4-FFF2-40B4-BE49-F238E27FC236}">
                <a16:creationId xmlns:a16="http://schemas.microsoft.com/office/drawing/2014/main" xmlns="" id="{BE9D056B-6837-4E5C-A2CE-3D782765E283}"/>
              </a:ext>
            </a:extLst>
          </p:cNvPr>
          <p:cNvSpPr>
            <a:spLocks noGrp="1"/>
          </p:cNvSpPr>
          <p:nvPr>
            <p:ph idx="1"/>
          </p:nvPr>
        </p:nvSpPr>
        <p:spPr>
          <a:xfrm>
            <a:off x="1164270" y="1232452"/>
            <a:ext cx="9905999" cy="4810540"/>
          </a:xfrm>
        </p:spPr>
        <p:txBody>
          <a:bodyPr/>
          <a:lstStyle/>
          <a:p>
            <a:pPr marL="0" indent="0">
              <a:buNone/>
            </a:pPr>
            <a:r>
              <a:rPr lang="en-IN" dirty="0"/>
              <a:t>Some examples of such innovation are:-</a:t>
            </a:r>
          </a:p>
          <a:p>
            <a:pPr marL="457200" indent="-457200">
              <a:buAutoNum type="arabicPeriod"/>
            </a:pPr>
            <a:r>
              <a:rPr lang="en-IN" dirty="0"/>
              <a:t>Cars- they help us to travel long distances but they also pollute the  </a:t>
            </a:r>
          </a:p>
          <a:p>
            <a:pPr marL="0" indent="0">
              <a:buNone/>
            </a:pPr>
            <a:r>
              <a:rPr lang="en-IN" dirty="0"/>
              <a:t>      environment </a:t>
            </a:r>
          </a:p>
          <a:p>
            <a:pPr marL="457200" indent="-457200">
              <a:buAutoNum type="arabicPeriod" startAt="2"/>
            </a:pPr>
            <a:r>
              <a:rPr lang="en-IN" dirty="0"/>
              <a:t>Mobile phones- they useful are useful to us as we the whole world in palms </a:t>
            </a:r>
          </a:p>
          <a:p>
            <a:pPr marL="0" indent="0">
              <a:buNone/>
            </a:pPr>
            <a:r>
              <a:rPr lang="en-IN" dirty="0"/>
              <a:t>      but they can also harm our eyes.   </a:t>
            </a:r>
          </a:p>
          <a:p>
            <a:pPr marL="0" indent="0">
              <a:buNone/>
            </a:pPr>
            <a:endParaRPr lang="en-IN" dirty="0"/>
          </a:p>
        </p:txBody>
      </p:sp>
      <p:pic>
        <p:nvPicPr>
          <p:cNvPr id="4" name="Picture 3">
            <a:extLst>
              <a:ext uri="{FF2B5EF4-FFF2-40B4-BE49-F238E27FC236}">
                <a16:creationId xmlns:a16="http://schemas.microsoft.com/office/drawing/2014/main" xmlns="" id="{99664917-C43C-488F-9966-46E7CCF48456}"/>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5461286" y="4068418"/>
            <a:ext cx="1311965" cy="1557130"/>
          </a:xfrm>
          <a:prstGeom prst="rect">
            <a:avLst/>
          </a:prstGeom>
        </p:spPr>
      </p:pic>
      <p:pic>
        <p:nvPicPr>
          <p:cNvPr id="5" name="Picture 4">
            <a:extLst>
              <a:ext uri="{FF2B5EF4-FFF2-40B4-BE49-F238E27FC236}">
                <a16:creationId xmlns:a16="http://schemas.microsoft.com/office/drawing/2014/main" xmlns="" id="{23A02E12-67A8-4CA7-ABA0-53E7B5BC61DD}"/>
              </a:ext>
            </a:extLst>
          </p:cNvPr>
          <p:cNvPicPr>
            <a:picLocks noChangeAspect="1"/>
          </p:cNvPicPr>
          <p:nvPr/>
        </p:nvPicPr>
        <p:blipFill>
          <a:blip r:embed="rId4"/>
          <a:stretch>
            <a:fillRect/>
          </a:stretch>
        </p:blipFill>
        <p:spPr>
          <a:xfrm>
            <a:off x="9978887" y="1717711"/>
            <a:ext cx="879602" cy="1051994"/>
          </a:xfrm>
          <a:prstGeom prst="rect">
            <a:avLst/>
          </a:prstGeom>
        </p:spPr>
      </p:pic>
    </p:spTree>
    <p:extLst>
      <p:ext uri="{BB962C8B-B14F-4D97-AF65-F5344CB8AC3E}">
        <p14:creationId xmlns:p14="http://schemas.microsoft.com/office/powerpoint/2010/main" xmlns="" val="1140240255"/>
      </p:ext>
    </p:extLst>
  </p:cSld>
  <p:clrMapOvr>
    <a:masterClrMapping/>
  </p:clrMapOvr>
  <mc:AlternateContent xmlns:mc="http://schemas.openxmlformats.org/markup-compatibility/2006">
    <mc:Choice xmlns:p14="http://schemas.microsoft.com/office/powerpoint/2010/main" xmlns="" Requires="p14">
      <p:transition spd="med" p14:dur="700" advClick="0" advTm="10000">
        <p:fade/>
      </p:transition>
    </mc:Choice>
    <mc:Fallback>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55D89A-6188-47EA-B6A7-E6CD3AC297D4}"/>
              </a:ext>
            </a:extLst>
          </p:cNvPr>
          <p:cNvSpPr>
            <a:spLocks noGrp="1"/>
          </p:cNvSpPr>
          <p:nvPr>
            <p:ph type="title"/>
          </p:nvPr>
        </p:nvSpPr>
        <p:spPr/>
        <p:txBody>
          <a:bodyPr/>
          <a:lstStyle/>
          <a:p>
            <a:r>
              <a:rPr lang="en-IN" dirty="0"/>
              <a:t>How will you imagine a day in 2030</a:t>
            </a:r>
          </a:p>
        </p:txBody>
      </p:sp>
      <p:sp>
        <p:nvSpPr>
          <p:cNvPr id="3" name="Content Placeholder 2">
            <a:extLst>
              <a:ext uri="{FF2B5EF4-FFF2-40B4-BE49-F238E27FC236}">
                <a16:creationId xmlns:a16="http://schemas.microsoft.com/office/drawing/2014/main" xmlns="" id="{F0AFF3AB-EF9C-4FE9-A0EE-BB7A869D8391}"/>
              </a:ext>
            </a:extLst>
          </p:cNvPr>
          <p:cNvSpPr>
            <a:spLocks noGrp="1"/>
          </p:cNvSpPr>
          <p:nvPr>
            <p:ph idx="1"/>
          </p:nvPr>
        </p:nvSpPr>
        <p:spPr/>
        <p:txBody>
          <a:bodyPr>
            <a:normAutofit fontScale="92500" lnSpcReduction="10000"/>
          </a:bodyPr>
          <a:lstStyle/>
          <a:p>
            <a:pPr marL="0" indent="0">
              <a:buNone/>
            </a:pPr>
            <a:r>
              <a:rPr lang="en-IN" dirty="0"/>
              <a:t>Imagine you are waking up in a spring of 2030, your personal robotic assistant he wakes you up and summarises today’s plan. And your automatic solar powered windows open and the cold morning breeze come in. </a:t>
            </a:r>
            <a:r>
              <a:rPr lang="en-US" dirty="0"/>
              <a:t>Your shower uses very little water or soap. It recycles your grey water and puts the excess heat back into your home’s integrated operating system. While you dress, your artificial intelligence (AI) assistant </a:t>
            </a:r>
            <a:r>
              <a:rPr lang="en-IN" dirty="0"/>
              <a:t> plays your favourite tunes.</a:t>
            </a:r>
            <a:r>
              <a:rPr lang="en-US" dirty="0"/>
              <a:t> When it’s time to leave, an on-demand transport system has three cars waiting for you, your spouse and your kids. On the road, driverless cars and trucks move with mathematical precision, without traffic jams, routine maintenance or road rage. Accident rates are near zero.</a:t>
            </a:r>
            <a:endParaRPr lang="en-IN" dirty="0"/>
          </a:p>
          <a:p>
            <a:pPr marL="0" indent="0">
              <a:buNone/>
            </a:pPr>
            <a:endParaRPr lang="en-IN" dirty="0"/>
          </a:p>
        </p:txBody>
      </p:sp>
    </p:spTree>
    <p:extLst>
      <p:ext uri="{BB962C8B-B14F-4D97-AF65-F5344CB8AC3E}">
        <p14:creationId xmlns:p14="http://schemas.microsoft.com/office/powerpoint/2010/main" xmlns="" val="2569338194"/>
      </p:ext>
    </p:extLst>
  </p:cSld>
  <p:clrMapOvr>
    <a:masterClrMapping/>
  </p:clrMapOvr>
  <mc:AlternateContent xmlns:mc="http://schemas.openxmlformats.org/markup-compatibility/2006">
    <mc:Choice xmlns:p14="http://schemas.microsoft.com/office/powerpoint/2010/main" xmlns="" Requires="p14">
      <p:transition spd="slow" p14:dur="1600" advTm="6000">
        <p14:conveyor dir="l"/>
      </p:transition>
    </mc:Choice>
    <mc:Fallback>
      <p:transition spd="slow" advTm="6000">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xmlns=""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1189</TotalTime>
  <Words>1238</Words>
  <Application>Microsoft Office PowerPoint</Application>
  <PresentationFormat>Custom</PresentationFormat>
  <Paragraphs>112</Paragraphs>
  <Slides>29</Slides>
  <Notes>0</Notes>
  <HiddenSlides>0</HiddenSlides>
  <MMClips>5</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Circuit</vt:lpstr>
      <vt:lpstr>Innovation project </vt:lpstr>
      <vt:lpstr>         What is an innovation ?</vt:lpstr>
      <vt:lpstr>What is innovation</vt:lpstr>
      <vt:lpstr>Examples of some innovation around the world</vt:lpstr>
      <vt:lpstr> </vt:lpstr>
      <vt:lpstr> </vt:lpstr>
      <vt:lpstr>Innovations may come with benefits and drawbacks</vt:lpstr>
      <vt:lpstr> </vt:lpstr>
      <vt:lpstr>How will you imagine a day in 2030</vt:lpstr>
      <vt:lpstr>    Which innovations are making roads       sustainable ?</vt:lpstr>
      <vt:lpstr> </vt:lpstr>
      <vt:lpstr> </vt:lpstr>
      <vt:lpstr>Slide 13</vt:lpstr>
      <vt:lpstr>Plastics Recycling Process</vt:lpstr>
      <vt:lpstr>Reused Plastic Bottle</vt:lpstr>
      <vt:lpstr>1. Drip Irrigator</vt:lpstr>
      <vt:lpstr> 2. Magazine Rack </vt:lpstr>
      <vt:lpstr> 3. Vertical Hanging Garden </vt:lpstr>
      <vt:lpstr> 4. Zero Electricity Cooler </vt:lpstr>
      <vt:lpstr> 5. Greenhouse </vt:lpstr>
      <vt:lpstr>6. Eco-friendly Ottomans</vt:lpstr>
      <vt:lpstr>Other Reused option</vt:lpstr>
      <vt:lpstr>Other Reused option</vt:lpstr>
      <vt:lpstr>Other Reused option</vt:lpstr>
      <vt:lpstr>Other Reused option</vt:lpstr>
      <vt:lpstr>Other Reused option</vt:lpstr>
      <vt:lpstr>Other Reused option</vt:lpstr>
      <vt:lpstr>Other Reused option</vt:lpstr>
      <vt:lpstr>    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 project</dc:title>
  <dc:creator>anshul singh</dc:creator>
  <cp:lastModifiedBy>dell</cp:lastModifiedBy>
  <cp:revision>68</cp:revision>
  <dcterms:created xsi:type="dcterms:W3CDTF">2018-04-23T09:02:50Z</dcterms:created>
  <dcterms:modified xsi:type="dcterms:W3CDTF">2018-05-01T03:10:26Z</dcterms:modified>
</cp:coreProperties>
</file>