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17" r:id="rId3"/>
    <p:sldId id="299" r:id="rId4"/>
    <p:sldId id="260" r:id="rId5"/>
    <p:sldId id="301" r:id="rId6"/>
    <p:sldId id="261" r:id="rId7"/>
    <p:sldId id="273" r:id="rId8"/>
    <p:sldId id="274" r:id="rId9"/>
    <p:sldId id="303" r:id="rId10"/>
    <p:sldId id="304" r:id="rId11"/>
    <p:sldId id="305" r:id="rId12"/>
    <p:sldId id="306" r:id="rId13"/>
    <p:sldId id="307" r:id="rId14"/>
    <p:sldId id="308" r:id="rId15"/>
    <p:sldId id="309" r:id="rId16"/>
    <p:sldId id="310" r:id="rId17"/>
    <p:sldId id="311" r:id="rId18"/>
    <p:sldId id="312" r:id="rId19"/>
    <p:sldId id="318" r:id="rId20"/>
    <p:sldId id="313" r:id="rId21"/>
    <p:sldId id="314" r:id="rId22"/>
    <p:sldId id="315" r:id="rId23"/>
    <p:sldId id="316" r:id="rId24"/>
    <p:sldId id="264" r:id="rId25"/>
    <p:sldId id="265" r:id="rId26"/>
    <p:sldId id="272" r:id="rId27"/>
    <p:sldId id="320" r:id="rId28"/>
    <p:sldId id="321" r:id="rId29"/>
    <p:sldId id="322"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p:scale>
          <a:sx n="72" d="100"/>
          <a:sy n="72" d="100"/>
        </p:scale>
        <p:origin x="-1968"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F5EA0-EA06-48B0-BE9D-AD9C2359C05A}" type="datetimeFigureOut">
              <a:rPr lang="en-US" smtClean="0"/>
              <a:pPr/>
              <a:t>05/05/18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F5EA0-EA06-48B0-BE9D-AD9C2359C05A}" type="datetimeFigureOut">
              <a:rPr lang="en-US" smtClean="0"/>
              <a:pPr/>
              <a:t>05/05/18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F5EA0-EA06-48B0-BE9D-AD9C2359C05A}" type="datetimeFigureOut">
              <a:rPr lang="en-US" smtClean="0"/>
              <a:pPr/>
              <a:t>05/05/18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F5EA0-EA06-48B0-BE9D-AD9C2359C05A}" type="datetimeFigureOut">
              <a:rPr lang="en-US" smtClean="0"/>
              <a:pPr/>
              <a:t>05/05/18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F5EA0-EA06-48B0-BE9D-AD9C2359C05A}" type="datetimeFigureOut">
              <a:rPr lang="en-US" smtClean="0"/>
              <a:pPr/>
              <a:t>05/05/18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F5EA0-EA06-48B0-BE9D-AD9C2359C05A}" type="datetimeFigureOut">
              <a:rPr lang="en-US" smtClean="0"/>
              <a:pPr/>
              <a:t>05/05/18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F5EA0-EA06-48B0-BE9D-AD9C2359C05A}" type="datetimeFigureOut">
              <a:rPr lang="en-US" smtClean="0"/>
              <a:pPr/>
              <a:t>05/05/18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F5EA0-EA06-48B0-BE9D-AD9C2359C05A}" type="datetimeFigureOut">
              <a:rPr lang="en-US" smtClean="0"/>
              <a:pPr/>
              <a:t>05/05/18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F5EA0-EA06-48B0-BE9D-AD9C2359C05A}" type="datetimeFigureOut">
              <a:rPr lang="en-US" smtClean="0"/>
              <a:pPr/>
              <a:t>05/05/18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F5EA0-EA06-48B0-BE9D-AD9C2359C05A}" type="datetimeFigureOut">
              <a:rPr lang="en-US" smtClean="0"/>
              <a:pPr/>
              <a:t>05/05/18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F5EA0-EA06-48B0-BE9D-AD9C2359C05A}" type="datetimeFigureOut">
              <a:rPr lang="en-US" smtClean="0"/>
              <a:pPr/>
              <a:t>05/05/18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F5429-90CA-4E9E-B2D3-497028089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8000">
              <a:srgbClr val="85C2FF"/>
            </a:gs>
            <a:gs pos="65000">
              <a:srgbClr val="C4D6EB"/>
            </a:gs>
            <a:gs pos="97000">
              <a:srgbClr val="FFEBFA">
                <a:lumMod val="73000"/>
                <a:lumOff val="27000"/>
                <a:alpha val="79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5EA0-EA06-48B0-BE9D-AD9C2359C05A}" type="datetimeFigureOut">
              <a:rPr lang="en-US" smtClean="0"/>
              <a:pPr/>
              <a:t>05/05/18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F5429-90CA-4E9E-B2D3-497028089A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nov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THE QUESTION ASKED TO INNOVATION EXPERTS</a:t>
            </a:r>
            <a:endParaRPr lang="en-IN" dirty="0"/>
          </a:p>
        </p:txBody>
      </p:sp>
      <p:sp>
        <p:nvSpPr>
          <p:cNvPr id="3" name="Content Placeholder 2"/>
          <p:cNvSpPr>
            <a:spLocks noGrp="1"/>
          </p:cNvSpPr>
          <p:nvPr>
            <p:ph idx="1"/>
          </p:nvPr>
        </p:nvSpPr>
        <p:spPr>
          <a:xfrm>
            <a:off x="1475656" y="1556792"/>
            <a:ext cx="8229600" cy="4525963"/>
          </a:xfrm>
        </p:spPr>
        <p:txBody>
          <a:bodyPr/>
          <a:lstStyle/>
          <a:p>
            <a:pPr marL="0" indent="0">
              <a:buNone/>
            </a:pPr>
            <a:endParaRPr lang="en-IN" dirty="0" smtClean="0"/>
          </a:p>
          <a:p>
            <a:pPr marL="0" indent="0">
              <a:buNone/>
            </a:pPr>
            <a:endParaRPr lang="en-IN" dirty="0"/>
          </a:p>
          <a:p>
            <a:pPr marL="0" indent="0">
              <a:buNone/>
            </a:pPr>
            <a:endParaRPr lang="en-IN" dirty="0" smtClean="0"/>
          </a:p>
          <a:p>
            <a:pPr marL="0" indent="0">
              <a:buNone/>
            </a:pPr>
            <a:r>
              <a:rPr lang="en-IN" dirty="0" smtClean="0"/>
              <a:t>What is your definition of innovation?</a:t>
            </a: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29309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36384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OUTCOME</a:t>
            </a:r>
            <a:endParaRPr lang="en-IN" dirty="0"/>
          </a:p>
        </p:txBody>
      </p:sp>
      <p:sp>
        <p:nvSpPr>
          <p:cNvPr id="3" name="Content Placeholder 2"/>
          <p:cNvSpPr>
            <a:spLocks noGrp="1"/>
          </p:cNvSpPr>
          <p:nvPr>
            <p:ph idx="1"/>
          </p:nvPr>
        </p:nvSpPr>
        <p:spPr/>
        <p:txBody>
          <a:bodyPr/>
          <a:lstStyle/>
          <a:p>
            <a:r>
              <a:rPr lang="en-US" dirty="0"/>
              <a:t>The results surprised </a:t>
            </a:r>
            <a:r>
              <a:rPr lang="en-US" dirty="0" smtClean="0"/>
              <a:t>us. </a:t>
            </a:r>
            <a:r>
              <a:rPr lang="en-US" dirty="0"/>
              <a:t>Even amongst the group of industry insiders here who teach and author books on innovation methodologies, case studies and thought leadership, there was a huge variety between the responses</a:t>
            </a:r>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437112"/>
            <a:ext cx="547260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9460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08920"/>
            <a:ext cx="8229600" cy="1143000"/>
          </a:xfrm>
        </p:spPr>
        <p:txBody>
          <a:bodyPr>
            <a:normAutofit fontScale="90000"/>
          </a:bodyPr>
          <a:lstStyle/>
          <a:p>
            <a:r>
              <a:rPr lang="en-IN" dirty="0" smtClean="0"/>
              <a:t>HERE ARE THE VIEWS OF SOME INNOVATION EXPERTS</a:t>
            </a:r>
            <a:endParaRPr lang="en-IN" dirty="0"/>
          </a:p>
        </p:txBody>
      </p:sp>
      <p:sp>
        <p:nvSpPr>
          <p:cNvPr id="3" name="Content Placeholder 2"/>
          <p:cNvSpPr>
            <a:spLocks noGrp="1"/>
          </p:cNvSpPr>
          <p:nvPr>
            <p:ph idx="1"/>
          </p:nvPr>
        </p:nvSpPr>
        <p:spPr>
          <a:xfrm flipH="1">
            <a:off x="10404648" y="332657"/>
            <a:ext cx="720080" cy="3312368"/>
          </a:xfrm>
        </p:spPr>
        <p:txBody>
          <a:bodyPr/>
          <a:lstStyle/>
          <a:p>
            <a:pPr marL="0" indent="0">
              <a:buNone/>
            </a:pPr>
            <a:endParaRPr lang="en-IN"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077072"/>
            <a:ext cx="3744416" cy="25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5104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Nick Skillicorn</a:t>
            </a:r>
            <a:endParaRPr lang="en-IN" dirty="0"/>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92" y="1412776"/>
            <a:ext cx="83780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5208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David Burkus</a:t>
            </a:r>
            <a:endParaRPr lang="en-IN" dirty="0"/>
          </a:p>
        </p:txBody>
      </p:sp>
      <p:sp>
        <p:nvSpPr>
          <p:cNvPr id="3" name="Content Placeholder 2"/>
          <p:cNvSpPr>
            <a:spLocks noGrp="1"/>
          </p:cNvSpPr>
          <p:nvPr>
            <p:ph idx="1"/>
          </p:nvPr>
        </p:nvSpPr>
        <p:spPr>
          <a:xfrm>
            <a:off x="3923928" y="1412776"/>
            <a:ext cx="5112568" cy="6182147"/>
          </a:xfrm>
        </p:spPr>
        <p:txBody>
          <a:bodyPr/>
          <a:lstStyle/>
          <a:p>
            <a:pPr lvl="2"/>
            <a:r>
              <a:rPr lang="en-US" b="1" dirty="0"/>
              <a:t>What is your definition of “innovation”:</a:t>
            </a:r>
            <a:r>
              <a:rPr lang="en-US" dirty="0"/>
              <a:t> The application of ideas that are novel and useful. Creativity, the ability to generate novel and useful ideas, is the seed of innovation but unless it’s applied and scaled it’s still just an idea.</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66" y="1484784"/>
            <a:ext cx="4095034" cy="40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7361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Stephen Shapiro</a:t>
            </a:r>
            <a:endParaRPr lang="en-IN" dirty="0"/>
          </a:p>
        </p:txBody>
      </p:sp>
      <p:sp>
        <p:nvSpPr>
          <p:cNvPr id="3" name="Content Placeholder 2"/>
          <p:cNvSpPr>
            <a:spLocks noGrp="1"/>
          </p:cNvSpPr>
          <p:nvPr>
            <p:ph idx="1"/>
          </p:nvPr>
        </p:nvSpPr>
        <p:spPr>
          <a:xfrm>
            <a:off x="0" y="1268760"/>
            <a:ext cx="4968552" cy="4608512"/>
          </a:xfrm>
        </p:spPr>
        <p:txBody>
          <a:bodyPr>
            <a:normAutofit fontScale="85000" lnSpcReduction="20000"/>
          </a:bodyPr>
          <a:lstStyle/>
          <a:p>
            <a:r>
              <a:rPr lang="en-US" b="1" dirty="0"/>
              <a:t>What is your definition of “innovation”?</a:t>
            </a:r>
            <a:r>
              <a:rPr lang="en-US" dirty="0"/>
              <a:t> Very simply put, innovation is about staying relevant. We are in a time of unprecedented change. As a result, what may have helped an organization be successful in the past could potentially be the cause of their failure in the future. Companies need to adapt and evolve to meet the ever changing needs of their constituents</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94786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917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Pete Foley</a:t>
            </a:r>
            <a:endParaRPr lang="en-IN" dirty="0"/>
          </a:p>
        </p:txBody>
      </p:sp>
      <p:sp>
        <p:nvSpPr>
          <p:cNvPr id="3" name="Content Placeholder 2"/>
          <p:cNvSpPr>
            <a:spLocks noGrp="1"/>
          </p:cNvSpPr>
          <p:nvPr>
            <p:ph idx="1"/>
          </p:nvPr>
        </p:nvSpPr>
        <p:spPr>
          <a:xfrm>
            <a:off x="539552" y="3789040"/>
            <a:ext cx="8229600" cy="2985195"/>
          </a:xfrm>
        </p:spPr>
        <p:txBody>
          <a:bodyPr>
            <a:normAutofit fontScale="77500" lnSpcReduction="20000"/>
          </a:bodyPr>
          <a:lstStyle/>
          <a:p>
            <a:r>
              <a:rPr lang="en-US" b="1" dirty="0"/>
              <a:t>What is your definition of “innovation”?</a:t>
            </a:r>
            <a:r>
              <a:rPr lang="en-US" dirty="0"/>
              <a:t> I define the innovation process as a great idea, executed brilliantly, and communicated in a way that is both intuitive and fully celebrates the magic of the initial concept. We need all of these parts to succeed. Innovative ideas can be big or small, but breakthrough or disruptive innovation is something that either creates a new category, or changes an existing one dramatically, and obsoletes the existing market leader</a:t>
            </a: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8760"/>
            <a:ext cx="41148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983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Gijs van Wulfen</a:t>
            </a:r>
            <a:endParaRPr lang="en-IN" dirty="0"/>
          </a:p>
        </p:txBody>
      </p:sp>
      <p:sp>
        <p:nvSpPr>
          <p:cNvPr id="3" name="Content Placeholder 2"/>
          <p:cNvSpPr>
            <a:spLocks noGrp="1"/>
          </p:cNvSpPr>
          <p:nvPr>
            <p:ph idx="1"/>
          </p:nvPr>
        </p:nvSpPr>
        <p:spPr>
          <a:xfrm>
            <a:off x="-2268760" y="1600200"/>
            <a:ext cx="2088232" cy="4525963"/>
          </a:xfrm>
        </p:spPr>
        <p:txBody>
          <a:bodyPr/>
          <a:lstStyle/>
          <a:p>
            <a:endParaRPr lang="en-IN" dirty="0"/>
          </a:p>
        </p:txBody>
      </p:sp>
      <p:sp>
        <p:nvSpPr>
          <p:cNvPr id="4" name="Rectangle 3"/>
          <p:cNvSpPr/>
          <p:nvPr/>
        </p:nvSpPr>
        <p:spPr>
          <a:xfrm>
            <a:off x="5399584" y="2636912"/>
            <a:ext cx="3744416" cy="3046988"/>
          </a:xfrm>
          <a:prstGeom prst="rect">
            <a:avLst/>
          </a:prstGeom>
        </p:spPr>
        <p:txBody>
          <a:bodyPr wrap="square">
            <a:spAutoFit/>
          </a:bodyPr>
          <a:lstStyle/>
          <a:p>
            <a:r>
              <a:rPr lang="en-US" sz="2400" b="1" dirty="0" smtClean="0"/>
              <a:t>What is your definition of “innovation</a:t>
            </a:r>
            <a:r>
              <a:rPr lang="en-US" sz="2400" b="1" dirty="0"/>
              <a:t>”?</a:t>
            </a:r>
            <a:r>
              <a:rPr lang="en-US" sz="2400" dirty="0"/>
              <a:t> An innovation is a </a:t>
            </a:r>
            <a:r>
              <a:rPr lang="en-US" sz="2400" dirty="0" smtClean="0"/>
              <a:t>feasible </a:t>
            </a:r>
            <a:r>
              <a:rPr lang="en-US" sz="2400" dirty="0"/>
              <a:t>relevant offering such as a product, service, process or experience with a viable business model that is perceived as new and is adopted by customers</a:t>
            </a:r>
            <a:r>
              <a:rPr lang="en-US" dirty="0"/>
              <a:t>.</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8400"/>
            <a:ext cx="5004281" cy="379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47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Kevin McFarthing</a:t>
            </a:r>
            <a:endParaRPr lang="en-IN" dirty="0"/>
          </a:p>
        </p:txBody>
      </p:sp>
      <p:sp>
        <p:nvSpPr>
          <p:cNvPr id="3" name="Content Placeholder 2"/>
          <p:cNvSpPr>
            <a:spLocks noGrp="1"/>
          </p:cNvSpPr>
          <p:nvPr>
            <p:ph idx="1"/>
          </p:nvPr>
        </p:nvSpPr>
        <p:spPr>
          <a:xfrm>
            <a:off x="-2052736" y="2060848"/>
            <a:ext cx="1666528" cy="1900808"/>
          </a:xfrm>
        </p:spPr>
        <p:txBody>
          <a:bodyPr/>
          <a:lstStyle/>
          <a:p>
            <a:r>
              <a:rPr lang="en-IN" dirty="0" smtClean="0"/>
              <a:t>h</a:t>
            </a:r>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00200"/>
            <a:ext cx="7776864" cy="44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526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Related image"/>
          <p:cNvPicPr>
            <a:picLocks noChangeAspect="1" noChangeArrowheads="1"/>
          </p:cNvPicPr>
          <p:nvPr/>
        </p:nvPicPr>
        <p:blipFill>
          <a:blip r:embed="rId2" cstate="print"/>
          <a:srcRect/>
          <a:stretch>
            <a:fillRect/>
          </a:stretch>
        </p:blipFill>
        <p:spPr bwMode="auto">
          <a:xfrm>
            <a:off x="0" y="0"/>
            <a:ext cx="9144000" cy="3962400"/>
          </a:xfrm>
          <a:prstGeom prst="rect">
            <a:avLst/>
          </a:prstGeom>
          <a:noFill/>
        </p:spPr>
      </p:pic>
      <p:sp>
        <p:nvSpPr>
          <p:cNvPr id="32776" name="AutoShape 8"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80" name="Picture 12" descr="Image result for innovation"/>
          <p:cNvPicPr>
            <a:picLocks noChangeAspect="1" noChangeArrowheads="1"/>
          </p:cNvPicPr>
          <p:nvPr/>
        </p:nvPicPr>
        <p:blipFill>
          <a:blip r:embed="rId3" cstate="print"/>
          <a:srcRect/>
          <a:stretch>
            <a:fillRect/>
          </a:stretch>
        </p:blipFill>
        <p:spPr bwMode="auto">
          <a:xfrm>
            <a:off x="0" y="3962400"/>
            <a:ext cx="9144000" cy="2895600"/>
          </a:xfrm>
          <a:prstGeom prst="rect">
            <a:avLst/>
          </a:prstGeom>
          <a:noFill/>
        </p:spPr>
      </p:pic>
    </p:spTree>
    <p:extLst>
      <p:ext uri="{BB962C8B-B14F-4D97-AF65-F5344CB8AC3E}">
        <p14:creationId xmlns:p14="http://schemas.microsoft.com/office/powerpoint/2010/main" val="2649976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6" name="Picture 4" descr="Image result for innovation"/>
          <p:cNvPicPr>
            <a:picLocks noChangeAspect="1" noChangeArrowheads="1"/>
          </p:cNvPicPr>
          <p:nvPr/>
        </p:nvPicPr>
        <p:blipFill>
          <a:blip r:embed="rId2" cstate="print"/>
          <a:srcRect/>
          <a:stretch>
            <a:fillRect/>
          </a:stretch>
        </p:blipFill>
        <p:spPr bwMode="auto">
          <a:xfrm>
            <a:off x="0" y="0"/>
            <a:ext cx="5715000" cy="3133726"/>
          </a:xfrm>
          <a:prstGeom prst="rect">
            <a:avLst/>
          </a:prstGeom>
          <a:noFill/>
        </p:spPr>
      </p:pic>
      <p:sp>
        <p:nvSpPr>
          <p:cNvPr id="33798" name="AutoShape 6"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2" name="AutoShape 10"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4" name="AutoShape 12"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6" name="AutoShape 14"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8" name="AutoShape 16" descr="Image result for inno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10" name="Picture 18" descr="Related image"/>
          <p:cNvPicPr>
            <a:picLocks noChangeAspect="1" noChangeArrowheads="1"/>
          </p:cNvPicPr>
          <p:nvPr/>
        </p:nvPicPr>
        <p:blipFill>
          <a:blip r:embed="rId3" cstate="print"/>
          <a:srcRect/>
          <a:stretch>
            <a:fillRect/>
          </a:stretch>
        </p:blipFill>
        <p:spPr bwMode="auto">
          <a:xfrm>
            <a:off x="5715000" y="0"/>
            <a:ext cx="3429000" cy="3048000"/>
          </a:xfrm>
          <a:prstGeom prst="rect">
            <a:avLst/>
          </a:prstGeom>
          <a:noFill/>
        </p:spPr>
      </p:pic>
      <p:pic>
        <p:nvPicPr>
          <p:cNvPr id="33812" name="Picture 20" descr="Image result for innovation"/>
          <p:cNvPicPr>
            <a:picLocks noChangeAspect="1" noChangeArrowheads="1"/>
          </p:cNvPicPr>
          <p:nvPr/>
        </p:nvPicPr>
        <p:blipFill>
          <a:blip r:embed="rId4" cstate="print"/>
          <a:srcRect/>
          <a:stretch>
            <a:fillRect/>
          </a:stretch>
        </p:blipFill>
        <p:spPr bwMode="auto">
          <a:xfrm>
            <a:off x="0" y="3124200"/>
            <a:ext cx="9144000" cy="3733800"/>
          </a:xfrm>
          <a:prstGeom prst="rect">
            <a:avLst/>
          </a:prstGeom>
          <a:noFill/>
        </p:spPr>
      </p:pic>
    </p:spTree>
    <p:extLst>
      <p:ext uri="{BB962C8B-B14F-4D97-AF65-F5344CB8AC3E}">
        <p14:creationId xmlns:p14="http://schemas.microsoft.com/office/powerpoint/2010/main" val="3266281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MY </a:t>
            </a:r>
            <a:r>
              <a:rPr lang="en-IN" dirty="0" smtClean="0"/>
              <a:t>STUDENTS </a:t>
            </a:r>
            <a:r>
              <a:rPr lang="en-IN" dirty="0" smtClean="0"/>
              <a:t>GIVING THEIR DEFINATION OF INNOVATION </a:t>
            </a:r>
            <a:endParaRPr lang="en-IN" dirty="0"/>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28800"/>
            <a:ext cx="831247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5196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C:\Users\hp2\Desktop\New folder\IMG_689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chemeClr val="tx1"/>
            </a:solidFill>
          </a:ln>
        </p:spPr>
      </p:pic>
    </p:spTree>
    <p:extLst>
      <p:ext uri="{BB962C8B-B14F-4D97-AF65-F5344CB8AC3E}">
        <p14:creationId xmlns:p14="http://schemas.microsoft.com/office/powerpoint/2010/main" val="4040179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712968" cy="619268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3102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innov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048000" y="228601"/>
            <a:ext cx="5791200" cy="4247317"/>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 new innovation that could change the world</a:t>
            </a:r>
            <a:endParaRPr lang="en-US" b="1" cap="all" dirty="0"/>
          </a:p>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3124200" y="3417277"/>
            <a:ext cx="7696200" cy="3170099"/>
          </a:xfrm>
          <a:prstGeom prst="rect">
            <a:avLst/>
          </a:prstGeom>
          <a:noFill/>
        </p:spPr>
        <p:txBody>
          <a:bodyPr wrap="square" rtlCol="0">
            <a:spAutoFit/>
          </a:bodyPr>
          <a:lstStyle/>
          <a:p>
            <a:r>
              <a:rPr lang="en-US" sz="2000" dirty="0" smtClean="0"/>
              <a:t>1 Ultra private smartphones</a:t>
            </a:r>
          </a:p>
          <a:p>
            <a:r>
              <a:rPr lang="en-US" sz="2000" dirty="0" smtClean="0"/>
              <a:t>2 Agricultural drones</a:t>
            </a:r>
          </a:p>
          <a:p>
            <a:r>
              <a:rPr lang="en-US" sz="2000" dirty="0" smtClean="0"/>
              <a:t>3 Brain mapping</a:t>
            </a:r>
          </a:p>
          <a:p>
            <a:r>
              <a:rPr lang="en-US" sz="2000" dirty="0" smtClean="0"/>
              <a:t>4 Neuromorphic chips</a:t>
            </a:r>
          </a:p>
          <a:p>
            <a:r>
              <a:rPr lang="en-US" sz="2000" dirty="0" smtClean="0"/>
              <a:t>5 Genome editing</a:t>
            </a:r>
          </a:p>
          <a:p>
            <a:r>
              <a:rPr lang="en-US" sz="2000" dirty="0" smtClean="0"/>
              <a:t>6 Micro scale 3-D painting</a:t>
            </a:r>
          </a:p>
          <a:p>
            <a:r>
              <a:rPr lang="en-US" sz="2000" dirty="0" smtClean="0"/>
              <a:t>7 Mobile collaboration</a:t>
            </a:r>
          </a:p>
          <a:p>
            <a:r>
              <a:rPr lang="en-US" sz="2000" dirty="0" smtClean="0"/>
              <a:t>8 Oculus rift</a:t>
            </a:r>
          </a:p>
          <a:p>
            <a:r>
              <a:rPr lang="en-US" sz="2000" dirty="0" smtClean="0"/>
              <a:t>9 Agile robot</a:t>
            </a:r>
          </a:p>
          <a:p>
            <a:r>
              <a:rPr lang="en-US" sz="2000" dirty="0" smtClean="0"/>
              <a:t>10 Smart wind and solar panel</a:t>
            </a:r>
            <a:endParaRPr lang="en-US" sz="2000" dirty="0"/>
          </a:p>
        </p:txBody>
      </p:sp>
    </p:spTree>
    <p:extLst>
      <p:ext uri="{BB962C8B-B14F-4D97-AF65-F5344CB8AC3E}">
        <p14:creationId xmlns:p14="http://schemas.microsoft.com/office/powerpoint/2010/main" val="16584962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sustainable development goals"/>
          <p:cNvPicPr>
            <a:picLocks noChangeAspect="1" noChangeArrowheads="1"/>
          </p:cNvPicPr>
          <p:nvPr/>
        </p:nvPicPr>
        <p:blipFill>
          <a:blip r:embed="rId2" cstate="print"/>
          <a:srcRect/>
          <a:stretch>
            <a:fillRect/>
          </a:stretch>
        </p:blipFill>
        <p:spPr bwMode="auto">
          <a:xfrm>
            <a:off x="-304800" y="0"/>
            <a:ext cx="9448800" cy="71628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innovation"/>
          <p:cNvPicPr>
            <a:picLocks noChangeAspect="1" noChangeArrowheads="1"/>
          </p:cNvPicPr>
          <p:nvPr/>
        </p:nvPicPr>
        <p:blipFill>
          <a:blip r:embed="rId2" cstate="print"/>
          <a:srcRect/>
          <a:stretch>
            <a:fillRect/>
          </a:stretch>
        </p:blipFill>
        <p:spPr bwMode="auto">
          <a:xfrm>
            <a:off x="0" y="-228600"/>
            <a:ext cx="9144000" cy="7086600"/>
          </a:xfrm>
          <a:prstGeom prst="rect">
            <a:avLst/>
          </a:prstGeom>
          <a:noFill/>
        </p:spPr>
      </p:pic>
      <p:sp>
        <p:nvSpPr>
          <p:cNvPr id="3" name="Rectangle 2"/>
          <p:cNvSpPr/>
          <p:nvPr/>
        </p:nvSpPr>
        <p:spPr>
          <a:xfrm>
            <a:off x="1" y="304801"/>
            <a:ext cx="8915400"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How is innovation related to sustainable development goals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rot="10800000" flipV="1">
            <a:off x="228600" y="3301152"/>
            <a:ext cx="8915400" cy="2308324"/>
          </a:xfrm>
          <a:prstGeom prst="rect">
            <a:avLst/>
          </a:prstGeom>
        </p:spPr>
        <p:txBody>
          <a:bodyPr wrap="square">
            <a:spAutoFit/>
          </a:bodyPr>
          <a:lstStyle/>
          <a:p>
            <a:r>
              <a:rPr lang="en-US" sz="2400" dirty="0"/>
              <a:t>At times, 17 goals and 169 targets can seem overwhelming (not to mention the 231 indicators to measure the Sustainable Development Goals [SDGs]).</a:t>
            </a:r>
          </a:p>
          <a:p>
            <a:r>
              <a:rPr lang="en-US" sz="2400" dirty="0"/>
              <a:t>But the 2030 Agenda was specifically designed to show the complexity of sustainable development and the interconnectedness of economics, social issues and the environment</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7" name="Rectangle 6"/>
          <p:cNvSpPr/>
          <p:nvPr/>
        </p:nvSpPr>
        <p:spPr>
          <a:xfrm>
            <a:off x="-74878" y="228600"/>
            <a:ext cx="9293763" cy="1754326"/>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Steps taken for sustainable</a:t>
            </a:r>
          </a:p>
          <a:p>
            <a:pPr algn="ctr"/>
            <a:r>
              <a:rPr lang="en-US" sz="54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Development goals</a:t>
            </a:r>
            <a:endParaRPr lang="en-US" sz="54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Rectangle 8"/>
          <p:cNvSpPr/>
          <p:nvPr/>
        </p:nvSpPr>
        <p:spPr>
          <a:xfrm>
            <a:off x="304800" y="1828800"/>
            <a:ext cx="4953000" cy="4832092"/>
          </a:xfrm>
          <a:prstGeom prst="rect">
            <a:avLst/>
          </a:prstGeom>
        </p:spPr>
        <p:txBody>
          <a:bodyPr wrap="square">
            <a:spAutoFit/>
          </a:bodyPr>
          <a:lstStyle/>
          <a:p>
            <a:r>
              <a:rPr lang="en-US" sz="2800" dirty="0" smtClean="0">
                <a:solidFill>
                  <a:schemeClr val="bg1">
                    <a:lumMod val="95000"/>
                  </a:schemeClr>
                </a:solidFill>
              </a:rPr>
              <a:t>The global community now widely accepts that an integrated approach is needed to implement the SDGs. The concept has proven more difficult to achieve in practice, however.  We frequently hear terms like “silo breaking,” “policy coherence,” “indivisibility,” “nexus thinking” and “whole of government approaches</a:t>
            </a:r>
            <a:endParaRPr lang="en-IN" sz="28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IMPORTANT STEPS BEING TAKEN WORLDWIDE</a:t>
            </a:r>
            <a:endParaRPr lang="en-IN" dirty="0"/>
          </a:p>
        </p:txBody>
      </p:sp>
      <p:sp>
        <p:nvSpPr>
          <p:cNvPr id="3" name="Content Placeholder 2"/>
          <p:cNvSpPr>
            <a:spLocks noGrp="1"/>
          </p:cNvSpPr>
          <p:nvPr>
            <p:ph idx="1"/>
          </p:nvPr>
        </p:nvSpPr>
        <p:spPr/>
        <p:txBody>
          <a:bodyPr/>
          <a:lstStyle/>
          <a:p>
            <a:r>
              <a:rPr lang="en-IN" dirty="0" smtClean="0"/>
              <a:t>We think some of the most important steps taken worldwide for making a mathematically and scientifically for the betterment of our future are STEM (science, technology, engineering and mathematics) and SDG(Sustainable development goals). </a:t>
            </a:r>
          </a:p>
          <a:p>
            <a:pPr marL="0" indent="0">
              <a:buNone/>
            </a:pPr>
            <a:endParaRPr lang="en-IN"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81128"/>
            <a:ext cx="3363938" cy="218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939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STEM</a:t>
            </a:r>
            <a:endParaRPr lang="en-IN" dirty="0"/>
          </a:p>
        </p:txBody>
      </p:sp>
      <p:sp>
        <p:nvSpPr>
          <p:cNvPr id="3" name="Content Placeholder 2"/>
          <p:cNvSpPr>
            <a:spLocks noGrp="1"/>
          </p:cNvSpPr>
          <p:nvPr>
            <p:ph idx="1"/>
          </p:nvPr>
        </p:nvSpPr>
        <p:spPr>
          <a:xfrm>
            <a:off x="179513" y="2123843"/>
            <a:ext cx="5184576" cy="4525963"/>
          </a:xfrm>
        </p:spPr>
        <p:txBody>
          <a:bodyPr>
            <a:normAutofit fontScale="92500" lnSpcReduction="10000"/>
          </a:bodyPr>
          <a:lstStyle/>
          <a:p>
            <a:pPr marL="0" indent="0">
              <a:buNone/>
            </a:pPr>
            <a:r>
              <a:rPr lang="en-US" dirty="0"/>
              <a:t>"[Science] is more than a school subject, or the periodic table, or the properties of waves. It is an approach to the world, a critical way to understand and explore and engage with the world, and then have the capacity to change that world..."</a:t>
            </a:r>
          </a:p>
          <a:p>
            <a:pPr marL="0" indent="0">
              <a:buNone/>
            </a:pPr>
            <a:r>
              <a:rPr lang="en-US" dirty="0"/>
              <a:t>— President Barack Obama, March 23, 2015</a:t>
            </a:r>
            <a:endParaRPr lang="en-IN" dirty="0"/>
          </a:p>
        </p:txBody>
      </p:sp>
      <p:sp>
        <p:nvSpPr>
          <p:cNvPr id="4" name="Rectangle 3"/>
          <p:cNvSpPr/>
          <p:nvPr/>
        </p:nvSpPr>
        <p:spPr>
          <a:xfrm>
            <a:off x="611560" y="1268760"/>
            <a:ext cx="7632848" cy="830997"/>
          </a:xfrm>
          <a:prstGeom prst="rect">
            <a:avLst/>
          </a:prstGeom>
        </p:spPr>
        <p:txBody>
          <a:bodyPr wrap="square">
            <a:spAutoFit/>
          </a:bodyPr>
          <a:lstStyle/>
          <a:p>
            <a:r>
              <a:rPr lang="en-US" sz="2400" b="1" dirty="0"/>
              <a:t>Science, Technology, Engineering and Math: Education for Global Leadership</a:t>
            </a:r>
            <a:endParaRPr lang="en-IN"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99758"/>
            <a:ext cx="3362325" cy="435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1888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SDGs</a:t>
            </a:r>
            <a:endParaRPr lang="en-IN" dirty="0"/>
          </a:p>
        </p:txBody>
      </p:sp>
      <p:sp>
        <p:nvSpPr>
          <p:cNvPr id="3" name="Content Placeholder 2"/>
          <p:cNvSpPr>
            <a:spLocks noGrp="1"/>
          </p:cNvSpPr>
          <p:nvPr>
            <p:ph idx="1"/>
          </p:nvPr>
        </p:nvSpPr>
        <p:spPr>
          <a:xfrm>
            <a:off x="107504" y="1196752"/>
            <a:ext cx="5976664" cy="5030019"/>
          </a:xfrm>
        </p:spPr>
        <p:txBody>
          <a:bodyPr>
            <a:normAutofit fontScale="77500" lnSpcReduction="20000"/>
          </a:bodyPr>
          <a:lstStyle/>
          <a:p>
            <a:r>
              <a:rPr lang="en-US" dirty="0"/>
              <a:t>The Sustainable Development Goals (SDGs), otherwise known as the Global Goals, are a universal call to action to end poverty, protect the planet and ensure that all people enjoy peace and prosperity.</a:t>
            </a:r>
          </a:p>
          <a:p>
            <a:r>
              <a:rPr lang="en-US" dirty="0"/>
              <a:t>These 17 Goals build on the successes of the Millennium Development Goals, while including new areas such as climate change, economic inequality, innovation, sustainable consumption, peace and justice, among other priorities. The goals are interconnected – often the key to success on one will involve tackling issues more commonly associated with another.</a:t>
            </a:r>
            <a:endParaRPr lang="en-IN"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340768"/>
            <a:ext cx="28803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97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7772400" cy="1470025"/>
          </a:xfrm>
        </p:spPr>
        <p:txBody>
          <a:bodyPr>
            <a:noAutofit/>
          </a:bodyPr>
          <a:lstStyle/>
          <a:p>
            <a:r>
              <a:rPr lang="en-IN" sz="5400" dirty="0" smtClean="0">
                <a:latin typeface="Monotype Corsiva" pitchFamily="66" charset="0"/>
              </a:rPr>
              <a:t>WHAT IS INNOVATION?</a:t>
            </a:r>
            <a:br>
              <a:rPr lang="en-IN" sz="5400" dirty="0" smtClean="0">
                <a:latin typeface="Monotype Corsiva" pitchFamily="66" charset="0"/>
              </a:rPr>
            </a:br>
            <a:endParaRPr lang="en-IN" sz="5400" dirty="0">
              <a:latin typeface="Monotype Corsiva" pitchFamily="66" charset="0"/>
            </a:endParaRPr>
          </a:p>
        </p:txBody>
      </p:sp>
      <p:sp>
        <p:nvSpPr>
          <p:cNvPr id="4" name="Subtitle 3"/>
          <p:cNvSpPr>
            <a:spLocks noGrp="1"/>
          </p:cNvSpPr>
          <p:nvPr>
            <p:ph type="subTitle" idx="1"/>
          </p:nvPr>
        </p:nvSpPr>
        <p:spPr>
          <a:xfrm>
            <a:off x="9756576" y="4437112"/>
            <a:ext cx="1400200" cy="1752600"/>
          </a:xfrm>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25">
            <a:off x="777690" y="3704071"/>
            <a:ext cx="7488832" cy="284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8640"/>
            <a:ext cx="58326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495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innov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304800"/>
            <a:ext cx="8915400" cy="6247864"/>
          </a:xfrm>
          <a:prstGeom prst="rect">
            <a:avLst/>
          </a:prstGeom>
          <a:noFill/>
        </p:spPr>
        <p:txBody>
          <a:bodyPr wrap="square" lIns="91440" tIns="45720" rIns="91440" bIns="45720">
            <a:spAutoFit/>
          </a:bodyPr>
          <a:lstStyle/>
          <a:p>
            <a:pPr algn="ctr"/>
            <a:r>
              <a:rPr lang="en-US" sz="80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Made and compiled by</a:t>
            </a:r>
          </a:p>
          <a:p>
            <a:pPr algn="ctr"/>
            <a:r>
              <a:rPr lang="en-US" sz="8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SHIVANSH TALLA</a:t>
            </a:r>
          </a:p>
          <a:p>
            <a:pPr algn="ctr"/>
            <a:r>
              <a:rPr lang="en-US" sz="80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And </a:t>
            </a:r>
          </a:p>
          <a:p>
            <a:pPr algn="ctr"/>
            <a:r>
              <a:rPr lang="en-US" sz="8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VEDHAS PURII</a:t>
            </a:r>
            <a:endParaRPr lang="en-US" sz="80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133600"/>
            <a:ext cx="9144000" cy="923330"/>
          </a:xfrm>
          <a:prstGeom prst="rect">
            <a:avLst/>
          </a:prstGeom>
        </p:spPr>
        <p:txBody>
          <a:bodyPr wrap="square">
            <a:spAutoFit/>
          </a:bodyPr>
          <a:lstStyle/>
          <a:p>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18436" name="Picture 4" descr="Image result for innovation\"/>
          <p:cNvPicPr>
            <a:picLocks noChangeAspect="1" noChangeArrowheads="1"/>
          </p:cNvPicPr>
          <p:nvPr/>
        </p:nvPicPr>
        <p:blipFill>
          <a:blip r:embed="rId2" cstate="print"/>
          <a:srcRect/>
          <a:stretch>
            <a:fillRect/>
          </a:stretch>
        </p:blipFill>
        <p:spPr bwMode="auto">
          <a:xfrm>
            <a:off x="0" y="0"/>
            <a:ext cx="9144000" cy="7086600"/>
          </a:xfrm>
          <a:prstGeom prst="rect">
            <a:avLst/>
          </a:prstGeom>
          <a:noFill/>
        </p:spPr>
      </p:pic>
      <p:sp>
        <p:nvSpPr>
          <p:cNvPr id="5" name="Rectangle 4"/>
          <p:cNvSpPr/>
          <p:nvPr/>
        </p:nvSpPr>
        <p:spPr>
          <a:xfrm>
            <a:off x="609600" y="685800"/>
            <a:ext cx="76962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innovation?</a:t>
            </a:r>
          </a:p>
        </p:txBody>
      </p:sp>
      <p:sp>
        <p:nvSpPr>
          <p:cNvPr id="6" name="Rectangle 5"/>
          <p:cNvSpPr/>
          <p:nvPr/>
        </p:nvSpPr>
        <p:spPr>
          <a:xfrm>
            <a:off x="533400" y="3242370"/>
            <a:ext cx="8229600" cy="3539430"/>
          </a:xfrm>
          <a:prstGeom prst="rect">
            <a:avLst/>
          </a:prstGeom>
        </p:spPr>
        <p:txBody>
          <a:bodyPr wrap="square">
            <a:spAutoFit/>
          </a:bodyPr>
          <a:lstStyle/>
          <a:p>
            <a:r>
              <a:rPr lang="en-US" sz="3200" dirty="0"/>
              <a:t>The process of translating an idea or invention into a good or service that creates value or for which customers will pay.</a:t>
            </a:r>
            <a:r>
              <a:rPr lang="en-US" sz="3200" dirty="0" smtClean="0"/>
              <a:t/>
            </a:r>
            <a:br>
              <a:rPr lang="en-US" sz="3200" dirty="0" smtClean="0"/>
            </a:br>
            <a:r>
              <a:rPr lang="en-US" sz="3200" dirty="0"/>
              <a:t>To be called an innovation, an idea must be replicable at an economical cost and must satisfy a specific need. </a:t>
            </a:r>
            <a:r>
              <a:rPr lang="en-US" sz="3200" dirty="0" smtClean="0"/>
              <a:t/>
            </a:r>
            <a:br>
              <a:rPr lang="en-US" sz="3200" dirty="0" smtClean="0"/>
            </a:br>
            <a:endParaRPr lang="en-US" sz="3200" dirty="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IN" dirty="0" smtClean="0"/>
              <a:t>INTRODUCTION</a:t>
            </a:r>
            <a:endParaRPr lang="en-IN" dirty="0"/>
          </a:p>
        </p:txBody>
      </p:sp>
      <p:sp>
        <p:nvSpPr>
          <p:cNvPr id="3" name="Content Placeholder 2"/>
          <p:cNvSpPr>
            <a:spLocks noGrp="1"/>
          </p:cNvSpPr>
          <p:nvPr>
            <p:ph idx="1"/>
          </p:nvPr>
        </p:nvSpPr>
        <p:spPr>
          <a:xfrm>
            <a:off x="683568" y="2204864"/>
            <a:ext cx="8229600" cy="4525963"/>
          </a:xfrm>
        </p:spPr>
        <p:txBody>
          <a:bodyPr>
            <a:normAutofit fontScale="77500" lnSpcReduction="20000"/>
          </a:bodyPr>
          <a:lstStyle/>
          <a:p>
            <a:r>
              <a:rPr lang="en-US" dirty="0" smtClean="0"/>
              <a:t>Everyone tend to think they know what is innovation but they truly they just have a vague understanding towards it. </a:t>
            </a:r>
            <a:r>
              <a:rPr lang="en-US" dirty="0" smtClean="0">
                <a:effectLst/>
              </a:rPr>
              <a:t>Every business leader agrees that it is important. But nobody can quite seem to agree on what it actually is or what it means.</a:t>
            </a:r>
          </a:p>
          <a:p>
            <a:r>
              <a:rPr lang="en-US" dirty="0" smtClean="0">
                <a:effectLst/>
              </a:rPr>
              <a:t>If you ask Google for an innovation definition, it is less than helpful, coming up with over 300 million results with thousands of definitions. Its own definition is pretty much useless:</a:t>
            </a:r>
            <a:r>
              <a:rPr lang="en-US" i="1" dirty="0" smtClean="0">
                <a:effectLst/>
              </a:rPr>
              <a:t> “the action or process of innovating”</a:t>
            </a:r>
            <a:r>
              <a:rPr lang="en-US" dirty="0" smtClean="0">
                <a:effectLst/>
              </a:rPr>
              <a:t>. Using the traditional sources for a definition such as the Oxford dictionary also doesn’t help much, with their answer being </a:t>
            </a:r>
            <a:r>
              <a:rPr lang="en-US" i="1" dirty="0" smtClean="0">
                <a:effectLst/>
              </a:rPr>
              <a:t>“Make changes in something established, especially by introducing new methods, ideas, or products”</a:t>
            </a:r>
            <a:endParaRPr lang="en-US" dirty="0">
              <a:effectLst/>
            </a:endParaRPr>
          </a:p>
        </p:txBody>
      </p:sp>
    </p:spTree>
    <p:extLst>
      <p:ext uri="{BB962C8B-B14F-4D97-AF65-F5344CB8AC3E}">
        <p14:creationId xmlns:p14="http://schemas.microsoft.com/office/powerpoint/2010/main" val="362561038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innov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584632" y="228600"/>
            <a:ext cx="7974747"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Sustainable innovation</a:t>
            </a:r>
            <a:endParaRPr lang="en-US"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5" name="Rectangle 4"/>
          <p:cNvSpPr/>
          <p:nvPr/>
        </p:nvSpPr>
        <p:spPr>
          <a:xfrm>
            <a:off x="0" y="1600201"/>
            <a:ext cx="9144000" cy="1938992"/>
          </a:xfrm>
          <a:prstGeom prst="rect">
            <a:avLst/>
          </a:prstGeom>
        </p:spPr>
        <p:txBody>
          <a:bodyPr wrap="square">
            <a:spAutoFit/>
          </a:bodyPr>
          <a:lstStyle/>
          <a:p>
            <a:r>
              <a:rPr lang="en-US" sz="2400" dirty="0"/>
              <a:t>Sustainable innovation has been defined as covering the spectrum of levels of innovation from incremental to radical. Whilst there are no absolute or quantifiable definitions and boundaries, four main levels of innovation can be defined in the context of environmental improvement</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novation"/>
          <p:cNvPicPr>
            <a:picLocks noChangeAspect="1" noChangeArrowheads="1"/>
          </p:cNvPicPr>
          <p:nvPr/>
        </p:nvPicPr>
        <p:blipFill>
          <a:blip r:embed="rId2" cstate="print"/>
          <a:srcRect/>
          <a:stretch>
            <a:fillRect/>
          </a:stretch>
        </p:blipFill>
        <p:spPr bwMode="auto">
          <a:xfrm>
            <a:off x="0" y="1066800"/>
            <a:ext cx="9372600" cy="5791200"/>
          </a:xfrm>
          <a:prstGeom prst="rect">
            <a:avLst/>
          </a:prstGeom>
          <a:noFill/>
        </p:spPr>
      </p:pic>
      <p:sp>
        <p:nvSpPr>
          <p:cNvPr id="3" name="Rectangle 2"/>
          <p:cNvSpPr/>
          <p:nvPr/>
        </p:nvSpPr>
        <p:spPr>
          <a:xfrm>
            <a:off x="685800" y="228600"/>
            <a:ext cx="7790531"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Innovation in daily life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304800" y="1981200"/>
            <a:ext cx="8229600" cy="2677656"/>
          </a:xfrm>
          <a:prstGeom prst="rect">
            <a:avLst/>
          </a:prstGeom>
        </p:spPr>
        <p:txBody>
          <a:bodyPr wrap="square">
            <a:spAutoFit/>
          </a:bodyPr>
          <a:lstStyle/>
          <a:p>
            <a:r>
              <a:rPr lang="en-US" sz="2400" dirty="0" smtClean="0">
                <a:solidFill>
                  <a:schemeClr val="tx1">
                    <a:lumMod val="95000"/>
                    <a:lumOff val="5000"/>
                  </a:schemeClr>
                </a:solidFill>
              </a:rPr>
              <a:t>Innovation involves deliberate application of information, imagination and initiative in deriving greater or different values from resources, and includes all processes by which new ideas are generated and converted into useful products. In business, innovation often results when ideas are applied by the company in order to further satisfy the needs and expectations of the customers</a:t>
            </a:r>
            <a:endParaRPr lang="en-IN" sz="2400"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2" name="AutoShape 1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4" name="AutoShape 1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6" name="Picture 16" descr="Related image"/>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10" name="Rectangle 9"/>
          <p:cNvSpPr/>
          <p:nvPr/>
        </p:nvSpPr>
        <p:spPr>
          <a:xfrm>
            <a:off x="1" y="228601"/>
            <a:ext cx="8686800" cy="1754326"/>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Levels of Innovation</a:t>
            </a:r>
          </a:p>
          <a:p>
            <a:pPr algn="ct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4343400" y="1524000"/>
            <a:ext cx="4267200" cy="4708981"/>
          </a:xfrm>
          <a:prstGeom prst="rect">
            <a:avLst/>
          </a:prstGeom>
        </p:spPr>
        <p:txBody>
          <a:bodyPr wrap="square">
            <a:spAutoFit/>
          </a:bodyPr>
          <a:lstStyle/>
          <a:p>
            <a:r>
              <a:rPr lang="en-US" sz="2000" b="1" dirty="0" smtClean="0">
                <a:solidFill>
                  <a:schemeClr val="bg1">
                    <a:lumMod val="95000"/>
                  </a:schemeClr>
                </a:solidFill>
              </a:rPr>
              <a:t>Level 1 (incremental):</a:t>
            </a:r>
            <a:r>
              <a:rPr lang="en-US" sz="2000" dirty="0" smtClean="0">
                <a:solidFill>
                  <a:schemeClr val="bg1">
                    <a:lumMod val="95000"/>
                  </a:schemeClr>
                </a:solidFill>
              </a:rPr>
              <a:t> Incremental or small, progressive improvements to existing products</a:t>
            </a:r>
          </a:p>
          <a:p>
            <a:r>
              <a:rPr lang="en-US" sz="2000" b="1" dirty="0" smtClean="0">
                <a:solidFill>
                  <a:schemeClr val="bg1">
                    <a:lumMod val="95000"/>
                  </a:schemeClr>
                </a:solidFill>
              </a:rPr>
              <a:t>Level 2 (re-design or ‘green limits’):</a:t>
            </a:r>
            <a:r>
              <a:rPr lang="en-US" sz="2000" dirty="0" smtClean="0">
                <a:solidFill>
                  <a:schemeClr val="bg1">
                    <a:lumMod val="95000"/>
                  </a:schemeClr>
                </a:solidFill>
              </a:rPr>
              <a:t> Major re-design of existing products (but limited the level of improvement that is technically feasible).</a:t>
            </a:r>
          </a:p>
          <a:p>
            <a:r>
              <a:rPr lang="en-US" sz="2000" b="1" dirty="0" smtClean="0">
                <a:solidFill>
                  <a:schemeClr val="bg1">
                    <a:lumMod val="95000"/>
                  </a:schemeClr>
                </a:solidFill>
              </a:rPr>
              <a:t>Level 3 (functional or ‘product alternatives’):</a:t>
            </a:r>
            <a:r>
              <a:rPr lang="en-US" sz="2000" dirty="0" smtClean="0">
                <a:solidFill>
                  <a:schemeClr val="bg1">
                    <a:lumMod val="95000"/>
                  </a:schemeClr>
                </a:solidFill>
              </a:rPr>
              <a:t> New product or service concepts to satisfy the same functional need e.g. teleconferencing as an alternative to travel</a:t>
            </a:r>
          </a:p>
          <a:p>
            <a:r>
              <a:rPr lang="en-US" sz="2000" b="1" dirty="0" smtClean="0">
                <a:solidFill>
                  <a:schemeClr val="bg1">
                    <a:lumMod val="95000"/>
                  </a:schemeClr>
                </a:solidFill>
              </a:rPr>
              <a:t>Level 4 (systems):</a:t>
            </a:r>
            <a:r>
              <a:rPr lang="en-US" sz="2000" dirty="0" smtClean="0">
                <a:solidFill>
                  <a:schemeClr val="bg1">
                    <a:lumMod val="95000"/>
                  </a:schemeClr>
                </a:solidFill>
              </a:rPr>
              <a:t> Design for a sustainable society</a:t>
            </a:r>
            <a:endParaRPr lang="en-US" sz="20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WHAT NEXT</a:t>
            </a:r>
            <a:endParaRPr lang="en-IN" dirty="0"/>
          </a:p>
        </p:txBody>
      </p:sp>
      <p:sp>
        <p:nvSpPr>
          <p:cNvPr id="3" name="Content Placeholder 2"/>
          <p:cNvSpPr>
            <a:spLocks noGrp="1"/>
          </p:cNvSpPr>
          <p:nvPr>
            <p:ph idx="1"/>
          </p:nvPr>
        </p:nvSpPr>
        <p:spPr/>
        <p:txBody>
          <a:bodyPr/>
          <a:lstStyle/>
          <a:p>
            <a:r>
              <a:rPr lang="en-IN" dirty="0" smtClean="0"/>
              <a:t>So to have a more clear perspective towards this misunderstood or misinterpreted term we decided to take views of some innovation experts to see how they talk about innovation with their clients and compiled the results obtained by them. We also asked our classmates to give their definition of innovation. </a:t>
            </a:r>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941168"/>
            <a:ext cx="23812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4996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869</Words>
  <Application>Microsoft Macintosh PowerPoint</Application>
  <PresentationFormat>On-screen Show (4:3)</PresentationFormat>
  <Paragraphs>68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WHAT IS INNOVATION? </vt:lpstr>
      <vt:lpstr>PowerPoint Presentation</vt:lpstr>
      <vt:lpstr>INTRODUCTION</vt:lpstr>
      <vt:lpstr>PowerPoint Presentation</vt:lpstr>
      <vt:lpstr>PowerPoint Presentation</vt:lpstr>
      <vt:lpstr>PowerPoint Presentation</vt:lpstr>
      <vt:lpstr>WHAT NEXT</vt:lpstr>
      <vt:lpstr>THE QUESTION ASKED TO INNOVATION EXPERTS</vt:lpstr>
      <vt:lpstr>THE OUTCOME</vt:lpstr>
      <vt:lpstr>HERE ARE THE VIEWS OF SOME INNOVATION EXPERTS</vt:lpstr>
      <vt:lpstr>Nick Skillicorn</vt:lpstr>
      <vt:lpstr>David Burkus</vt:lpstr>
      <vt:lpstr>Stephen Shapiro</vt:lpstr>
      <vt:lpstr>Pete Foley</vt:lpstr>
      <vt:lpstr>Gijs van Wulfen</vt:lpstr>
      <vt:lpstr>Kevin McFarthing</vt:lpstr>
      <vt:lpstr>PowerPoint Presentation</vt:lpstr>
      <vt:lpstr>MY STUDENTS GIVING THEIR DEFINATION OF INNOVATION </vt:lpstr>
      <vt:lpstr>PowerPoint Presentation</vt:lpstr>
      <vt:lpstr>PowerPoint Presentation</vt:lpstr>
      <vt:lpstr>PowerPoint Presentation</vt:lpstr>
      <vt:lpstr>PowerPoint Presentation</vt:lpstr>
      <vt:lpstr>PowerPoint Presentation</vt:lpstr>
      <vt:lpstr>PowerPoint Presentation</vt:lpstr>
      <vt:lpstr>IMPORTANT STEPS BEING TAKEN WORLDWIDE</vt:lpstr>
      <vt:lpstr>STEM</vt:lpstr>
      <vt:lpstr>SDGs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hp2</dc:creator>
  <cp:lastModifiedBy>Mandeep Sukhija</cp:lastModifiedBy>
  <cp:revision>25</cp:revision>
  <dcterms:created xsi:type="dcterms:W3CDTF">2018-05-01T15:36:07Z</dcterms:created>
  <dcterms:modified xsi:type="dcterms:W3CDTF">2018-05-05T16:42:14Z</dcterms:modified>
</cp:coreProperties>
</file>