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0688783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3404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122545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90851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32762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5114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07400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46329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15579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3876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58356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Shape 11"/>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Shape 1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Shape 13"/>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Shape 14"/>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Shape 1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Shape 62"/>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Shape 63"/>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Shape 64"/>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5" name="Shape 6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Shape 18"/>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Shape 19"/>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Shape 2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Shape 23"/>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Shape 2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Shape 2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7" name="Shape 2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Shape 30"/>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Shape 31"/>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Shape 32"/>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Shape 33"/>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8" name="Shape 3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Shape 41"/>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Shape 42"/>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3" name="Shape 4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Shape 46"/>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Shape 4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Shape 51"/>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Shape 52"/>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Shape 5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4" name="Shape 5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Shape 5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Shape 58"/>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59" name="Shape 5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9.jp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045550" y="521438"/>
            <a:ext cx="4255500" cy="187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Innovation </a:t>
            </a:r>
            <a:endParaRPr dirty="0"/>
          </a:p>
        </p:txBody>
      </p:sp>
      <p:sp>
        <p:nvSpPr>
          <p:cNvPr id="73" name="Shape 73"/>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    </a:t>
            </a:r>
            <a:endParaRPr/>
          </a:p>
        </p:txBody>
      </p:sp>
      <p:pic>
        <p:nvPicPr>
          <p:cNvPr id="74" name="Shape 74"/>
          <p:cNvPicPr preferRelativeResize="0"/>
          <p:nvPr/>
        </p:nvPicPr>
        <p:blipFill>
          <a:blip r:embed="rId3">
            <a:alphaModFix/>
          </a:blip>
          <a:stretch>
            <a:fillRect/>
          </a:stretch>
        </p:blipFill>
        <p:spPr>
          <a:xfrm>
            <a:off x="228075" y="460218"/>
            <a:ext cx="2085475" cy="4019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829643" y="3760980"/>
            <a:ext cx="4233890" cy="635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dirty="0" smtClean="0"/>
              <a:t>Monica Joshi</a:t>
            </a:r>
            <a:br>
              <a:rPr lang="en" sz="1800" dirty="0" smtClean="0"/>
            </a:br>
            <a:r>
              <a:rPr lang="en" sz="1800" dirty="0" smtClean="0"/>
              <a:t>Sat Paul Mittal School</a:t>
            </a:r>
            <a:br>
              <a:rPr lang="en" sz="1800" dirty="0" smtClean="0"/>
            </a:br>
            <a:r>
              <a:rPr lang="en" sz="1800" dirty="0" smtClean="0"/>
              <a:t>India</a:t>
            </a:r>
            <a:endParaRPr sz="1800" dirty="0"/>
          </a:p>
        </p:txBody>
      </p:sp>
      <p:sp>
        <p:nvSpPr>
          <p:cNvPr id="2" name="Rectangle 1"/>
          <p:cNvSpPr/>
          <p:nvPr/>
        </p:nvSpPr>
        <p:spPr>
          <a:xfrm>
            <a:off x="943477" y="559802"/>
            <a:ext cx="3570001" cy="2246769"/>
          </a:xfrm>
          <a:prstGeom prst="rect">
            <a:avLst/>
          </a:prstGeom>
        </p:spPr>
        <p:txBody>
          <a:bodyPr wrap="square">
            <a:spAutoFit/>
          </a:bodyPr>
          <a:lstStyle/>
          <a:p>
            <a:r>
              <a:rPr lang="en-US" dirty="0" smtClean="0"/>
              <a:t>Our Innovators:</a:t>
            </a:r>
          </a:p>
          <a:p>
            <a:pPr marL="285750" lvl="1" indent="-285750">
              <a:buFont typeface="Wingdings" panose="05000000000000000000" pitchFamily="2" charset="2"/>
              <a:buChar char="v"/>
            </a:pPr>
            <a:r>
              <a:rPr lang="en-US" dirty="0" err="1" smtClean="0"/>
              <a:t>Ojas</a:t>
            </a:r>
            <a:r>
              <a:rPr lang="en-US" dirty="0"/>
              <a:t> </a:t>
            </a:r>
            <a:r>
              <a:rPr lang="en-US" dirty="0" smtClean="0"/>
              <a:t>Kapoor</a:t>
            </a:r>
          </a:p>
          <a:p>
            <a:pPr marL="285750" indent="-285750">
              <a:buFont typeface="Wingdings" panose="05000000000000000000" pitchFamily="2" charset="2"/>
              <a:buChar char="v"/>
            </a:pPr>
            <a:r>
              <a:rPr lang="en-US" dirty="0" err="1" smtClean="0"/>
              <a:t>Harsimar</a:t>
            </a:r>
            <a:endParaRPr lang="en-US" dirty="0" smtClean="0"/>
          </a:p>
          <a:p>
            <a:pPr marL="285750" indent="-285750">
              <a:buFont typeface="Wingdings" panose="05000000000000000000" pitchFamily="2" charset="2"/>
              <a:buChar char="v"/>
            </a:pPr>
            <a:r>
              <a:rPr lang="en-US" dirty="0" smtClean="0"/>
              <a:t>Aditya</a:t>
            </a:r>
          </a:p>
          <a:p>
            <a:pPr marL="285750" indent="-285750">
              <a:buFont typeface="Wingdings" panose="05000000000000000000" pitchFamily="2" charset="2"/>
              <a:buChar char="v"/>
            </a:pPr>
            <a:r>
              <a:rPr lang="en-US" dirty="0" err="1" smtClean="0"/>
              <a:t>Saket</a:t>
            </a:r>
            <a:endParaRPr lang="en-US" dirty="0" smtClean="0"/>
          </a:p>
          <a:p>
            <a:pPr marL="285750" indent="-285750">
              <a:buFont typeface="Wingdings" panose="05000000000000000000" pitchFamily="2" charset="2"/>
              <a:buChar char="v"/>
            </a:pPr>
            <a:r>
              <a:rPr lang="en-US" dirty="0" err="1" smtClean="0"/>
              <a:t>Krish</a:t>
            </a:r>
            <a:endParaRPr lang="en-US" dirty="0" smtClean="0"/>
          </a:p>
          <a:p>
            <a:pPr marL="285750" indent="-285750">
              <a:buFont typeface="Wingdings" panose="05000000000000000000" pitchFamily="2" charset="2"/>
              <a:buChar char="v"/>
            </a:pPr>
            <a:r>
              <a:rPr lang="en-US" dirty="0" err="1" smtClean="0"/>
              <a:t>Gulnaaz</a:t>
            </a:r>
            <a:endParaRPr lang="en-US" dirty="0" smtClean="0"/>
          </a:p>
          <a:p>
            <a:pPr marL="285750" indent="-285750">
              <a:buFont typeface="Wingdings" panose="05000000000000000000" pitchFamily="2" charset="2"/>
              <a:buChar char="v"/>
            </a:pPr>
            <a:r>
              <a:rPr lang="en-US" dirty="0" smtClean="0"/>
              <a:t>Barbie Chawla</a:t>
            </a:r>
          </a:p>
          <a:p>
            <a:pPr marL="285750" indent="-285750">
              <a:buFont typeface="Wingdings" panose="05000000000000000000" pitchFamily="2" charset="2"/>
              <a:buChar char="v"/>
            </a:pPr>
            <a:r>
              <a:rPr lang="en-US" dirty="0" err="1" smtClean="0"/>
              <a:t>Srijan</a:t>
            </a:r>
            <a:r>
              <a:rPr lang="en-US" dirty="0" smtClean="0"/>
              <a:t> Chopra</a:t>
            </a:r>
          </a:p>
          <a:p>
            <a:pPr marL="285750" indent="-285750">
              <a:buFont typeface="Wingdings" panose="05000000000000000000" pitchFamily="2" charset="2"/>
              <a:buChar char="v"/>
            </a:pPr>
            <a:r>
              <a:rPr lang="en-US" dirty="0" err="1" smtClean="0"/>
              <a:t>Namya</a:t>
            </a:r>
            <a:r>
              <a:rPr lang="en-US" dirty="0" smtClean="0"/>
              <a:t> Joshi</a:t>
            </a:r>
          </a:p>
        </p:txBody>
      </p:sp>
      <p:pic>
        <p:nvPicPr>
          <p:cNvPr id="3" name="Picture 2"/>
          <p:cNvPicPr>
            <a:picLocks noChangeAspect="1"/>
          </p:cNvPicPr>
          <p:nvPr/>
        </p:nvPicPr>
        <p:blipFill>
          <a:blip r:embed="rId3"/>
          <a:stretch>
            <a:fillRect/>
          </a:stretch>
        </p:blipFill>
        <p:spPr>
          <a:xfrm>
            <a:off x="5403307" y="945105"/>
            <a:ext cx="3086562" cy="18614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2400"/>
              <a:t>Meaning of innovation</a:t>
            </a:r>
            <a:endParaRPr sz="2400"/>
          </a:p>
          <a:p>
            <a:pPr marL="0" lvl="0" indent="0" rtl="0">
              <a:spcBef>
                <a:spcPts val="0"/>
              </a:spcBef>
              <a:spcAft>
                <a:spcPts val="0"/>
              </a:spcAft>
              <a:buNone/>
            </a:pPr>
            <a:endParaRPr sz="1400"/>
          </a:p>
          <a:p>
            <a:pPr marL="0" lvl="0" indent="0" rtl="0">
              <a:spcBef>
                <a:spcPts val="0"/>
              </a:spcBef>
              <a:spcAft>
                <a:spcPts val="0"/>
              </a:spcAft>
              <a:buNone/>
            </a:pPr>
            <a:endParaRPr sz="2400"/>
          </a:p>
          <a:p>
            <a:pPr marL="0" lvl="0" indent="0" rtl="0">
              <a:spcBef>
                <a:spcPts val="0"/>
              </a:spcBef>
              <a:spcAft>
                <a:spcPts val="0"/>
              </a:spcAft>
              <a:buNone/>
            </a:pPr>
            <a:r>
              <a:rPr lang="en"/>
              <a:t>A simple or complex idea which make a difference in the world and which is not been thought by some one till yet or invented. </a:t>
            </a:r>
            <a:endParaRPr/>
          </a:p>
          <a:p>
            <a:pPr marL="0" lvl="0" indent="0" rtl="0">
              <a:spcBef>
                <a:spcPts val="0"/>
              </a:spcBef>
              <a:spcAft>
                <a:spcPts val="0"/>
              </a:spcAft>
              <a:buNone/>
            </a:pPr>
            <a:endParaRPr sz="2400"/>
          </a:p>
          <a:p>
            <a:pPr marL="0" lvl="0" indent="0" rtl="0">
              <a:spcBef>
                <a:spcPts val="0"/>
              </a:spcBef>
              <a:spcAft>
                <a:spcPts val="0"/>
              </a:spcAft>
              <a:buNone/>
            </a:pPr>
            <a:endParaRPr sz="2400"/>
          </a:p>
          <a:p>
            <a:pPr marL="0" lvl="0" indent="0" rtl="0">
              <a:spcBef>
                <a:spcPts val="0"/>
              </a:spcBef>
              <a:spcAft>
                <a:spcPts val="0"/>
              </a:spcAft>
              <a:buNone/>
            </a:pPr>
            <a:endParaRPr sz="2400"/>
          </a:p>
        </p:txBody>
      </p:sp>
      <p:pic>
        <p:nvPicPr>
          <p:cNvPr id="80" name="Shape 80"/>
          <p:cNvPicPr preferRelativeResize="0"/>
          <p:nvPr/>
        </p:nvPicPr>
        <p:blipFill>
          <a:blip r:embed="rId3">
            <a:alphaModFix/>
          </a:blip>
          <a:stretch>
            <a:fillRect/>
          </a:stretch>
        </p:blipFill>
        <p:spPr>
          <a:xfrm>
            <a:off x="165000" y="383675"/>
            <a:ext cx="4123199" cy="41460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240950" y="380500"/>
            <a:ext cx="4045200" cy="17796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
              <a:t>Idea’s which have changed the world </a:t>
            </a:r>
            <a:endParaRPr/>
          </a:p>
        </p:txBody>
      </p:sp>
      <p:sp>
        <p:nvSpPr>
          <p:cNvPr id="86" name="Shape 86"/>
          <p:cNvSpPr txBox="1">
            <a:spLocks noGrp="1"/>
          </p:cNvSpPr>
          <p:nvPr>
            <p:ph type="body" idx="2"/>
          </p:nvPr>
        </p:nvSpPr>
        <p:spPr>
          <a:xfrm>
            <a:off x="4939500" y="380500"/>
            <a:ext cx="3837000" cy="10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r>
              <a:rPr lang="en" sz="2400"/>
              <a:t>Some ideas which have changed the world are:</a:t>
            </a:r>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87" name="Shape 87"/>
          <p:cNvPicPr preferRelativeResize="0"/>
          <p:nvPr/>
        </p:nvPicPr>
        <p:blipFill>
          <a:blip r:embed="rId3">
            <a:alphaModFix/>
          </a:blip>
          <a:stretch>
            <a:fillRect/>
          </a:stretch>
        </p:blipFill>
        <p:spPr>
          <a:xfrm>
            <a:off x="189225" y="2160100"/>
            <a:ext cx="2155075" cy="1273150"/>
          </a:xfrm>
          <a:prstGeom prst="rect">
            <a:avLst/>
          </a:prstGeom>
          <a:noFill/>
          <a:ln>
            <a:noFill/>
          </a:ln>
        </p:spPr>
      </p:pic>
      <p:pic>
        <p:nvPicPr>
          <p:cNvPr id="88" name="Shape 88"/>
          <p:cNvPicPr preferRelativeResize="0"/>
          <p:nvPr/>
        </p:nvPicPr>
        <p:blipFill>
          <a:blip r:embed="rId4">
            <a:alphaModFix/>
          </a:blip>
          <a:stretch>
            <a:fillRect/>
          </a:stretch>
        </p:blipFill>
        <p:spPr>
          <a:xfrm>
            <a:off x="2344300" y="2908199"/>
            <a:ext cx="2479324" cy="1338552"/>
          </a:xfrm>
          <a:prstGeom prst="rect">
            <a:avLst/>
          </a:prstGeom>
          <a:noFill/>
          <a:ln>
            <a:noFill/>
          </a:ln>
        </p:spPr>
      </p:pic>
      <p:pic>
        <p:nvPicPr>
          <p:cNvPr id="89" name="Shape 89"/>
          <p:cNvPicPr preferRelativeResize="0"/>
          <p:nvPr/>
        </p:nvPicPr>
        <p:blipFill>
          <a:blip r:embed="rId5">
            <a:alphaModFix/>
          </a:blip>
          <a:stretch>
            <a:fillRect/>
          </a:stretch>
        </p:blipFill>
        <p:spPr>
          <a:xfrm flipH="1">
            <a:off x="4939500" y="3498050"/>
            <a:ext cx="3124400" cy="1428926"/>
          </a:xfrm>
          <a:prstGeom prst="rect">
            <a:avLst/>
          </a:prstGeom>
          <a:noFill/>
          <a:ln>
            <a:noFill/>
          </a:ln>
        </p:spPr>
      </p:pic>
      <p:sp>
        <p:nvSpPr>
          <p:cNvPr id="90" name="Shape 90"/>
          <p:cNvSpPr/>
          <p:nvPr/>
        </p:nvSpPr>
        <p:spPr>
          <a:xfrm>
            <a:off x="2491575" y="2584345"/>
            <a:ext cx="1227400" cy="459550"/>
          </a:xfrm>
          <a:custGeom>
            <a:avLst/>
            <a:gdLst/>
            <a:ahLst/>
            <a:cxnLst/>
            <a:rect l="0" t="0" r="0" b="0"/>
            <a:pathLst>
              <a:path w="49096" h="18382" extrusionOk="0">
                <a:moveTo>
                  <a:pt x="0" y="1690"/>
                </a:moveTo>
                <a:cubicBezTo>
                  <a:pt x="6874" y="1608"/>
                  <a:pt x="33058" y="-1583"/>
                  <a:pt x="41241" y="1199"/>
                </a:cubicBezTo>
                <a:cubicBezTo>
                  <a:pt x="49424" y="3981"/>
                  <a:pt x="47787" y="15518"/>
                  <a:pt x="49096" y="18382"/>
                </a:cubicBezTo>
              </a:path>
            </a:pathLst>
          </a:custGeom>
          <a:noFill/>
          <a:ln w="28575" cap="flat" cmpd="sng">
            <a:solidFill>
              <a:schemeClr val="dk2"/>
            </a:solidFill>
            <a:prstDash val="solid"/>
            <a:round/>
            <a:headEnd type="none" w="med" len="med"/>
            <a:tailEnd type="none" w="med" len="med"/>
          </a:ln>
        </p:spPr>
      </p:sp>
      <p:sp>
        <p:nvSpPr>
          <p:cNvPr id="91" name="Shape 91"/>
          <p:cNvSpPr/>
          <p:nvPr/>
        </p:nvSpPr>
        <p:spPr>
          <a:xfrm>
            <a:off x="3657650" y="2835250"/>
            <a:ext cx="122700" cy="294600"/>
          </a:xfrm>
          <a:prstGeom prst="down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4823625" y="3048121"/>
            <a:ext cx="1413525" cy="449925"/>
          </a:xfrm>
          <a:custGeom>
            <a:avLst/>
            <a:gdLst/>
            <a:ahLst/>
            <a:cxnLst/>
            <a:rect l="0" t="0" r="0" b="0"/>
            <a:pathLst>
              <a:path w="56541" h="17997" extrusionOk="0">
                <a:moveTo>
                  <a:pt x="0" y="1304"/>
                </a:moveTo>
                <a:cubicBezTo>
                  <a:pt x="8346" y="1304"/>
                  <a:pt x="40667" y="-1478"/>
                  <a:pt x="50077" y="1304"/>
                </a:cubicBezTo>
                <a:cubicBezTo>
                  <a:pt x="59487" y="4086"/>
                  <a:pt x="55395" y="15215"/>
                  <a:pt x="56459" y="17997"/>
                </a:cubicBezTo>
              </a:path>
            </a:pathLst>
          </a:custGeom>
          <a:noFill/>
          <a:ln w="28575" cap="flat" cmpd="sng">
            <a:solidFill>
              <a:schemeClr val="dk2"/>
            </a:solidFill>
            <a:prstDash val="solid"/>
            <a:round/>
            <a:headEnd type="none" w="med" len="med"/>
            <a:tailEnd type="none" w="med" len="med"/>
          </a:ln>
        </p:spPr>
      </p:sp>
      <p:sp>
        <p:nvSpPr>
          <p:cNvPr id="93" name="Shape 93"/>
          <p:cNvSpPr/>
          <p:nvPr/>
        </p:nvSpPr>
        <p:spPr>
          <a:xfrm>
            <a:off x="6161450" y="3264850"/>
            <a:ext cx="122700" cy="294600"/>
          </a:xfrm>
          <a:prstGeom prst="down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txBox="1"/>
          <p:nvPr/>
        </p:nvSpPr>
        <p:spPr>
          <a:xfrm>
            <a:off x="4614950" y="1350275"/>
            <a:ext cx="4479900" cy="1779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t>Till the time we were not having google we had to trust on our book and the things we heard from our surroundings  but now due to google the area of research and development had a huge rise.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53225" y="857300"/>
            <a:ext cx="4045200" cy="1318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Advantages of these innovations</a:t>
            </a:r>
            <a:endParaRPr/>
          </a:p>
        </p:txBody>
      </p:sp>
      <p:sp>
        <p:nvSpPr>
          <p:cNvPr id="100" name="Shape 10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457200" lvl="0" indent="-342900">
              <a:spcBef>
                <a:spcPts val="1600"/>
              </a:spcBef>
              <a:spcAft>
                <a:spcPts val="0"/>
              </a:spcAft>
              <a:buSzPts val="1800"/>
              <a:buAutoNum type="arabicPeriod"/>
            </a:pPr>
            <a:r>
              <a:rPr lang="en"/>
              <a:t>You can bring changes to the field of that product in a way that every thing of the product changes.</a:t>
            </a:r>
            <a:endParaRPr/>
          </a:p>
          <a:p>
            <a:pPr marL="457200" lvl="0" indent="-342900">
              <a:spcBef>
                <a:spcPts val="0"/>
              </a:spcBef>
              <a:spcAft>
                <a:spcPts val="0"/>
              </a:spcAft>
              <a:buSzPts val="1800"/>
              <a:buAutoNum type="arabicPeriod"/>
            </a:pPr>
            <a:r>
              <a:rPr lang="en"/>
              <a:t>You could do the unexpected or the things which were never imagined by the human. Eg- the innovation of a 3D printer it was never thought by anyone but it happened . </a:t>
            </a:r>
            <a:endParaRPr/>
          </a:p>
          <a:p>
            <a:pPr marL="0" lvl="0" indent="0">
              <a:spcBef>
                <a:spcPts val="1600"/>
              </a:spcBef>
              <a:spcAft>
                <a:spcPts val="0"/>
              </a:spcAft>
              <a:buNone/>
            </a:pPr>
            <a:endParaRPr/>
          </a:p>
          <a:p>
            <a:pPr marL="0" lvl="0" indent="0">
              <a:spcBef>
                <a:spcPts val="1600"/>
              </a:spcBef>
              <a:spcAft>
                <a:spcPts val="0"/>
              </a:spcAft>
              <a:buNone/>
            </a:pPr>
            <a:r>
              <a:rPr lang="en"/>
              <a:t>        </a:t>
            </a: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r>
              <a:rPr lang="en"/>
              <a:t>     </a:t>
            </a:r>
            <a:endParaRPr/>
          </a:p>
        </p:txBody>
      </p:sp>
      <p:pic>
        <p:nvPicPr>
          <p:cNvPr id="101" name="Shape 101"/>
          <p:cNvPicPr preferRelativeResize="0"/>
          <p:nvPr/>
        </p:nvPicPr>
        <p:blipFill>
          <a:blip r:embed="rId3">
            <a:alphaModFix/>
          </a:blip>
          <a:stretch>
            <a:fillRect/>
          </a:stretch>
        </p:blipFill>
        <p:spPr>
          <a:xfrm>
            <a:off x="152400" y="2327900"/>
            <a:ext cx="4362850" cy="2273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Disadvantages of these innovations</a:t>
            </a:r>
            <a:endParaRPr/>
          </a:p>
        </p:txBody>
      </p:sp>
      <p:sp>
        <p:nvSpPr>
          <p:cNvPr id="107" name="Shape 10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rtl="0">
              <a:spcBef>
                <a:spcPts val="0"/>
              </a:spcBef>
              <a:spcAft>
                <a:spcPts val="0"/>
              </a:spcAft>
              <a:buSzPts val="1800"/>
              <a:buAutoNum type="arabicPeriod"/>
            </a:pPr>
            <a:r>
              <a:rPr lang="en"/>
              <a:t>You cannot do  whatever you like to or think about as some things need to be thought about practically. Eg- we cannot add a tent  to a drone.  </a:t>
            </a:r>
            <a:endParaRPr/>
          </a:p>
          <a:p>
            <a:pPr marL="457200" lvl="0" indent="-342900" rtl="0">
              <a:spcBef>
                <a:spcPts val="0"/>
              </a:spcBef>
              <a:spcAft>
                <a:spcPts val="0"/>
              </a:spcAft>
              <a:buSzPts val="1800"/>
              <a:buAutoNum type="arabicPeriod"/>
            </a:pPr>
            <a:r>
              <a:rPr lang="en"/>
              <a:t>They can affect the world in a bad way as the innovation takes place in a bad and a good manner. Eg- the innovation of weapons and bombs has lead to the mass destruction and a huge amount  of loss in life of the common people.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535250" y="1754225"/>
            <a:ext cx="6321600" cy="1154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Top three steps for the art of innovation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Step -1</a:t>
            </a:r>
            <a:endParaRPr/>
          </a:p>
        </p:txBody>
      </p:sp>
      <p:sp>
        <p:nvSpPr>
          <p:cNvPr id="118" name="Shape 118"/>
          <p:cNvSpPr txBox="1"/>
          <p:nvPr/>
        </p:nvSpPr>
        <p:spPr>
          <a:xfrm>
            <a:off x="2810700" y="1546500"/>
            <a:ext cx="5289900" cy="2614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400">
                <a:solidFill>
                  <a:schemeClr val="dk1"/>
                </a:solidFill>
              </a:rPr>
              <a:t>Making a meaningful idea:</a:t>
            </a:r>
            <a:endParaRPr sz="2400">
              <a:solidFill>
                <a:schemeClr val="dk1"/>
              </a:solidFill>
            </a:endParaRPr>
          </a:p>
          <a:p>
            <a:pPr marL="0" lvl="0" indent="0">
              <a:spcBef>
                <a:spcPts val="0"/>
              </a:spcBef>
              <a:spcAft>
                <a:spcPts val="0"/>
              </a:spcAft>
              <a:buNone/>
            </a:pPr>
            <a:endParaRPr sz="2400">
              <a:solidFill>
                <a:schemeClr val="dk1"/>
              </a:solidFill>
            </a:endParaRPr>
          </a:p>
          <a:p>
            <a:pPr marL="0" lvl="0" indent="0">
              <a:spcBef>
                <a:spcPts val="0"/>
              </a:spcBef>
              <a:spcAft>
                <a:spcPts val="0"/>
              </a:spcAft>
              <a:buNone/>
            </a:pPr>
            <a:r>
              <a:rPr lang="en" sz="1800">
                <a:solidFill>
                  <a:schemeClr val="dk2"/>
                </a:solidFill>
              </a:rPr>
              <a:t>The idea should have the thinking of making a product which can be used for the betterment of the people and bringing a change or a new wave. If the the idea is having the intentions of making money then the idea will not work. </a:t>
            </a:r>
            <a:r>
              <a:rPr lang="en" sz="2400">
                <a:solidFill>
                  <a:schemeClr val="dk1"/>
                </a:solidFill>
              </a:rPr>
              <a:t> </a:t>
            </a:r>
            <a:endParaRPr sz="24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Step -2</a:t>
            </a:r>
            <a:endParaRPr/>
          </a:p>
        </p:txBody>
      </p:sp>
      <p:cxnSp>
        <p:nvCxnSpPr>
          <p:cNvPr id="124" name="Shape 124"/>
          <p:cNvCxnSpPr/>
          <p:nvPr/>
        </p:nvCxnSpPr>
        <p:spPr>
          <a:xfrm rot="10800000" flipH="1">
            <a:off x="5977350" y="1411650"/>
            <a:ext cx="1288800" cy="61200"/>
          </a:xfrm>
          <a:prstGeom prst="straightConnector1">
            <a:avLst/>
          </a:prstGeom>
          <a:noFill/>
          <a:ln w="76200" cap="flat" cmpd="sng">
            <a:solidFill>
              <a:schemeClr val="dk2"/>
            </a:solidFill>
            <a:prstDash val="solid"/>
            <a:round/>
            <a:headEnd type="none" w="med" len="med"/>
            <a:tailEnd type="none" w="med" len="med"/>
          </a:ln>
        </p:spPr>
      </p:cxnSp>
      <p:cxnSp>
        <p:nvCxnSpPr>
          <p:cNvPr id="125" name="Shape 125"/>
          <p:cNvCxnSpPr/>
          <p:nvPr/>
        </p:nvCxnSpPr>
        <p:spPr>
          <a:xfrm>
            <a:off x="4308125" y="1927000"/>
            <a:ext cx="1129200" cy="0"/>
          </a:xfrm>
          <a:prstGeom prst="straightConnector1">
            <a:avLst/>
          </a:prstGeom>
          <a:noFill/>
          <a:ln w="76200" cap="flat" cmpd="sng">
            <a:solidFill>
              <a:schemeClr val="dk2"/>
            </a:solidFill>
            <a:prstDash val="solid"/>
            <a:round/>
            <a:headEnd type="none" w="med" len="med"/>
            <a:tailEnd type="none" w="med" len="med"/>
          </a:ln>
        </p:spPr>
      </p:cxnSp>
      <p:sp>
        <p:nvSpPr>
          <p:cNvPr id="126" name="Shape 126"/>
          <p:cNvSpPr/>
          <p:nvPr/>
        </p:nvSpPr>
        <p:spPr>
          <a:xfrm>
            <a:off x="5475278" y="1443313"/>
            <a:ext cx="391625" cy="238200"/>
          </a:xfrm>
          <a:custGeom>
            <a:avLst/>
            <a:gdLst/>
            <a:ahLst/>
            <a:cxnLst/>
            <a:rect l="0" t="0" r="0" b="0"/>
            <a:pathLst>
              <a:path w="15665" h="9528" extrusionOk="0">
                <a:moveTo>
                  <a:pt x="445" y="9528"/>
                </a:moveTo>
                <a:cubicBezTo>
                  <a:pt x="609" y="8055"/>
                  <a:pt x="-1110" y="2163"/>
                  <a:pt x="1427" y="690"/>
                </a:cubicBezTo>
                <a:cubicBezTo>
                  <a:pt x="3964" y="-783"/>
                  <a:pt x="13292" y="690"/>
                  <a:pt x="15665" y="690"/>
                </a:cubicBezTo>
              </a:path>
            </a:pathLst>
          </a:custGeom>
          <a:noFill/>
          <a:ln w="9525" cap="flat" cmpd="sng">
            <a:solidFill>
              <a:schemeClr val="dk2"/>
            </a:solidFill>
            <a:prstDash val="solid"/>
            <a:round/>
            <a:headEnd type="none" w="med" len="med"/>
            <a:tailEnd type="none" w="med" len="med"/>
          </a:ln>
        </p:spPr>
      </p:sp>
      <p:sp>
        <p:nvSpPr>
          <p:cNvPr id="127" name="Shape 127"/>
          <p:cNvSpPr txBox="1"/>
          <p:nvPr/>
        </p:nvSpPr>
        <p:spPr>
          <a:xfrm>
            <a:off x="2847525" y="2528400"/>
            <a:ext cx="5719500" cy="1796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400">
                <a:solidFill>
                  <a:schemeClr val="dk1"/>
                </a:solidFill>
              </a:rPr>
              <a:t>To think bigger to be the change:</a:t>
            </a:r>
            <a:endParaRPr sz="2400">
              <a:solidFill>
                <a:schemeClr val="dk1"/>
              </a:solidFill>
            </a:endParaRPr>
          </a:p>
          <a:p>
            <a:pPr marL="0" lvl="0" indent="0">
              <a:spcBef>
                <a:spcPts val="0"/>
              </a:spcBef>
              <a:spcAft>
                <a:spcPts val="0"/>
              </a:spcAft>
              <a:buNone/>
            </a:pPr>
            <a:r>
              <a:rPr lang="en" sz="1800">
                <a:solidFill>
                  <a:schemeClr val="dk2"/>
                </a:solidFill>
              </a:rPr>
              <a:t>The change can be only brought when the person or a company does something with which everything changes. Eg- If apple had not made an iphone with a full screen touch display we would still be using a phone with buttons. A better vision a better thinking can bring a change which can change the world  </a:t>
            </a:r>
            <a:endParaRPr sz="1800">
              <a:solidFill>
                <a:schemeClr val="dk2"/>
              </a:solidFill>
            </a:endParaRPr>
          </a:p>
          <a:p>
            <a:pPr marL="0" lvl="0" indent="0">
              <a:spcBef>
                <a:spcPts val="0"/>
              </a:spcBef>
              <a:spcAft>
                <a:spcPts val="0"/>
              </a:spcAft>
              <a:buNone/>
            </a:pPr>
            <a:endParaRPr sz="1800">
              <a:solidFill>
                <a:schemeClr val="dk2"/>
              </a:solidFill>
            </a:endParaRPr>
          </a:p>
          <a:p>
            <a:pPr marL="0" lvl="0" indent="0">
              <a:spcBef>
                <a:spcPts val="0"/>
              </a:spcBef>
              <a:spcAft>
                <a:spcPts val="0"/>
              </a:spcAft>
              <a:buNone/>
            </a:pPr>
            <a:endParaRPr sz="2400">
              <a:solidFill>
                <a:schemeClr val="dk1"/>
              </a:solidFill>
            </a:endParaRPr>
          </a:p>
        </p:txBody>
      </p:sp>
      <p:sp>
        <p:nvSpPr>
          <p:cNvPr id="128" name="Shape 128"/>
          <p:cNvSpPr/>
          <p:nvPr/>
        </p:nvSpPr>
        <p:spPr>
          <a:xfrm>
            <a:off x="5580882" y="1546500"/>
            <a:ext cx="985625" cy="299425"/>
          </a:xfrm>
          <a:custGeom>
            <a:avLst/>
            <a:gdLst/>
            <a:ahLst/>
            <a:cxnLst/>
            <a:rect l="0" t="0" r="0" b="0"/>
            <a:pathLst>
              <a:path w="39425" h="11977" extrusionOk="0">
                <a:moveTo>
                  <a:pt x="1131" y="0"/>
                </a:moveTo>
                <a:cubicBezTo>
                  <a:pt x="1540" y="1800"/>
                  <a:pt x="-2797" y="8837"/>
                  <a:pt x="3585" y="10801"/>
                </a:cubicBezTo>
                <a:cubicBezTo>
                  <a:pt x="9967" y="12765"/>
                  <a:pt x="33452" y="11619"/>
                  <a:pt x="39425" y="11783"/>
                </a:cubicBezTo>
              </a:path>
            </a:pathLst>
          </a:custGeom>
          <a:noFill/>
          <a:ln w="38100" cap="flat" cmpd="sng">
            <a:solidFill>
              <a:schemeClr val="dk1"/>
            </a:solidFill>
            <a:prstDash val="solid"/>
            <a:round/>
            <a:headEnd type="none" w="med" len="med"/>
            <a:tailEnd type="none" w="med" len="med"/>
          </a:ln>
        </p:spPr>
      </p:sp>
      <p:sp>
        <p:nvSpPr>
          <p:cNvPr id="129" name="Shape 129"/>
          <p:cNvSpPr txBox="1"/>
          <p:nvPr/>
        </p:nvSpPr>
        <p:spPr>
          <a:xfrm>
            <a:off x="6677050" y="1522938"/>
            <a:ext cx="2044800" cy="399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t>This is the cliff of old to the cliff of a change </a:t>
            </a:r>
            <a:endParaRPr sz="1800"/>
          </a:p>
        </p:txBody>
      </p:sp>
      <p:pic>
        <p:nvPicPr>
          <p:cNvPr id="130" name="Shape 130"/>
          <p:cNvPicPr preferRelativeResize="0"/>
          <p:nvPr/>
        </p:nvPicPr>
        <p:blipFill>
          <a:blip r:embed="rId3">
            <a:alphaModFix/>
          </a:blip>
          <a:stretch>
            <a:fillRect/>
          </a:stretch>
        </p:blipFill>
        <p:spPr>
          <a:xfrm>
            <a:off x="213750" y="674338"/>
            <a:ext cx="985625" cy="1675559"/>
          </a:xfrm>
          <a:prstGeom prst="rect">
            <a:avLst/>
          </a:prstGeom>
          <a:noFill/>
          <a:ln>
            <a:noFill/>
          </a:ln>
        </p:spPr>
      </p:pic>
      <p:pic>
        <p:nvPicPr>
          <p:cNvPr id="131" name="Shape 131"/>
          <p:cNvPicPr preferRelativeResize="0"/>
          <p:nvPr/>
        </p:nvPicPr>
        <p:blipFill>
          <a:blip r:embed="rId4">
            <a:alphaModFix/>
          </a:blip>
          <a:stretch>
            <a:fillRect/>
          </a:stretch>
        </p:blipFill>
        <p:spPr>
          <a:xfrm>
            <a:off x="0" y="3163800"/>
            <a:ext cx="1386950" cy="1547800"/>
          </a:xfrm>
          <a:prstGeom prst="rect">
            <a:avLst/>
          </a:prstGeom>
          <a:noFill/>
          <a:ln>
            <a:noFill/>
          </a:ln>
        </p:spPr>
      </p:pic>
      <p:pic>
        <p:nvPicPr>
          <p:cNvPr id="132" name="Shape 132"/>
          <p:cNvPicPr preferRelativeResize="0"/>
          <p:nvPr/>
        </p:nvPicPr>
        <p:blipFill>
          <a:blip r:embed="rId5">
            <a:alphaModFix/>
          </a:blip>
          <a:stretch>
            <a:fillRect/>
          </a:stretch>
        </p:blipFill>
        <p:spPr>
          <a:xfrm>
            <a:off x="1269325" y="1845925"/>
            <a:ext cx="1674900" cy="1674900"/>
          </a:xfrm>
          <a:prstGeom prst="rect">
            <a:avLst/>
          </a:prstGeom>
          <a:noFill/>
          <a:ln>
            <a:noFill/>
          </a:ln>
        </p:spPr>
      </p:pic>
      <p:sp>
        <p:nvSpPr>
          <p:cNvPr id="133" name="Shape 133"/>
          <p:cNvSpPr/>
          <p:nvPr/>
        </p:nvSpPr>
        <p:spPr>
          <a:xfrm>
            <a:off x="1301025" y="1380690"/>
            <a:ext cx="952775" cy="718125"/>
          </a:xfrm>
          <a:custGeom>
            <a:avLst/>
            <a:gdLst/>
            <a:ahLst/>
            <a:cxnLst/>
            <a:rect l="0" t="0" r="0" b="0"/>
            <a:pathLst>
              <a:path w="38111" h="28725" extrusionOk="0">
                <a:moveTo>
                  <a:pt x="0" y="1723"/>
                </a:moveTo>
                <a:cubicBezTo>
                  <a:pt x="5892" y="1805"/>
                  <a:pt x="29458" y="-2286"/>
                  <a:pt x="35349" y="2214"/>
                </a:cubicBezTo>
                <a:cubicBezTo>
                  <a:pt x="41241" y="6714"/>
                  <a:pt x="35349" y="24307"/>
                  <a:pt x="35349" y="28725"/>
                </a:cubicBezTo>
              </a:path>
            </a:pathLst>
          </a:custGeom>
          <a:noFill/>
          <a:ln w="38100" cap="flat" cmpd="sng">
            <a:solidFill>
              <a:schemeClr val="dk1"/>
            </a:solidFill>
            <a:prstDash val="solid"/>
            <a:round/>
            <a:headEnd type="none" w="med" len="med"/>
            <a:tailEnd type="none" w="med" len="med"/>
          </a:ln>
        </p:spPr>
      </p:sp>
      <p:sp>
        <p:nvSpPr>
          <p:cNvPr id="134" name="Shape 134"/>
          <p:cNvSpPr/>
          <p:nvPr/>
        </p:nvSpPr>
        <p:spPr>
          <a:xfrm>
            <a:off x="1350125" y="3326200"/>
            <a:ext cx="810775" cy="998800"/>
          </a:xfrm>
          <a:custGeom>
            <a:avLst/>
            <a:gdLst/>
            <a:ahLst/>
            <a:cxnLst/>
            <a:rect l="0" t="0" r="0" b="0"/>
            <a:pathLst>
              <a:path w="32431" h="39952" extrusionOk="0">
                <a:moveTo>
                  <a:pt x="30439" y="0"/>
                </a:moveTo>
                <a:cubicBezTo>
                  <a:pt x="30357" y="6055"/>
                  <a:pt x="35021" y="29867"/>
                  <a:pt x="29948" y="36331"/>
                </a:cubicBezTo>
                <a:cubicBezTo>
                  <a:pt x="24875" y="42795"/>
                  <a:pt x="4991" y="38377"/>
                  <a:pt x="0" y="38786"/>
                </a:cubicBezTo>
              </a:path>
            </a:pathLst>
          </a:custGeom>
          <a:noFill/>
          <a:ln w="38100" cap="flat" cmpd="sng">
            <a:solidFill>
              <a:schemeClr val="dk1"/>
            </a:solidFill>
            <a:prstDash val="solid"/>
            <a:round/>
            <a:headEnd type="none" w="med" len="med"/>
            <a:tailEnd type="none" w="med" len="med"/>
          </a:ln>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solidFill>
                  <a:schemeClr val="dk1"/>
                </a:solidFill>
              </a:rPr>
              <a:t>Do not think that you can not build a crappy product:</a:t>
            </a:r>
            <a:endParaRPr sz="2400">
              <a:solidFill>
                <a:schemeClr val="dk1"/>
              </a:solidFill>
            </a:endParaRPr>
          </a:p>
          <a:p>
            <a:pPr marL="0" lvl="0" indent="0" rtl="0">
              <a:spcBef>
                <a:spcPts val="1200"/>
              </a:spcBef>
              <a:spcAft>
                <a:spcPts val="1200"/>
              </a:spcAft>
              <a:buNone/>
            </a:pPr>
            <a:r>
              <a:rPr lang="en">
                <a:solidFill>
                  <a:schemeClr val="dk1"/>
                </a:solidFill>
              </a:rPr>
              <a:t> </a:t>
            </a:r>
            <a:r>
              <a:rPr lang="en"/>
              <a:t>Every revolutionary  product has some downs. I mean that do not make a bad product but make a product with some flaws in it. Every product cannot give you everything so sometimes you need to compromise in the looks or the internal features of the product.</a:t>
            </a:r>
            <a:endParaRPr/>
          </a:p>
        </p:txBody>
      </p:sp>
      <p:sp>
        <p:nvSpPr>
          <p:cNvPr id="140" name="Shape 140"/>
          <p:cNvSpPr txBox="1"/>
          <p:nvPr/>
        </p:nvSpPr>
        <p:spPr>
          <a:xfrm>
            <a:off x="2410100" y="638275"/>
            <a:ext cx="5609100" cy="466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000" b="1"/>
              <a:t>Step -3</a:t>
            </a:r>
            <a:endParaRPr sz="3000" b="1"/>
          </a:p>
        </p:txBody>
      </p:sp>
      <p:pic>
        <p:nvPicPr>
          <p:cNvPr id="141" name="Shape 141"/>
          <p:cNvPicPr preferRelativeResize="0"/>
          <p:nvPr/>
        </p:nvPicPr>
        <p:blipFill>
          <a:blip r:embed="rId3">
            <a:alphaModFix/>
          </a:blip>
          <a:stretch>
            <a:fillRect/>
          </a:stretch>
        </p:blipFill>
        <p:spPr>
          <a:xfrm>
            <a:off x="152400" y="1104775"/>
            <a:ext cx="2105312" cy="2718510"/>
          </a:xfrm>
          <a:prstGeom prst="rect">
            <a:avLst/>
          </a:prstGeom>
          <a:noFill/>
          <a:ln>
            <a:noFill/>
          </a:ln>
        </p:spPr>
      </p:pic>
      <p:sp>
        <p:nvSpPr>
          <p:cNvPr id="142" name="Shape 142"/>
          <p:cNvSpPr/>
          <p:nvPr/>
        </p:nvSpPr>
        <p:spPr>
          <a:xfrm>
            <a:off x="760975" y="478675"/>
            <a:ext cx="981900" cy="822300"/>
          </a:xfrm>
          <a:prstGeom prst="wedgeEllipseCallout">
            <a:avLst>
              <a:gd name="adj1" fmla="val -20833"/>
              <a:gd name="adj2" fmla="val 62500"/>
            </a:avLst>
          </a:prstGeom>
          <a:solidFill>
            <a:schemeClr val="lt1"/>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chemeClr val="lt1"/>
              </a:solidFill>
            </a:endParaRPr>
          </a:p>
        </p:txBody>
      </p:sp>
      <p:sp>
        <p:nvSpPr>
          <p:cNvPr id="143" name="Shape 143"/>
          <p:cNvSpPr/>
          <p:nvPr/>
        </p:nvSpPr>
        <p:spPr>
          <a:xfrm>
            <a:off x="1190550" y="553350"/>
            <a:ext cx="182075" cy="416275"/>
          </a:xfrm>
          <a:custGeom>
            <a:avLst/>
            <a:gdLst/>
            <a:ahLst/>
            <a:cxnLst/>
            <a:rect l="0" t="0" r="0" b="0"/>
            <a:pathLst>
              <a:path w="7283" h="16651" extrusionOk="0">
                <a:moveTo>
                  <a:pt x="1964" y="16651"/>
                </a:moveTo>
                <a:cubicBezTo>
                  <a:pt x="1882" y="15178"/>
                  <a:pt x="655" y="9614"/>
                  <a:pt x="1473" y="7814"/>
                </a:cubicBezTo>
                <a:cubicBezTo>
                  <a:pt x="2291" y="6014"/>
                  <a:pt x="6138" y="7077"/>
                  <a:pt x="6874" y="5850"/>
                </a:cubicBezTo>
                <a:cubicBezTo>
                  <a:pt x="7611" y="4623"/>
                  <a:pt x="7038" y="1350"/>
                  <a:pt x="5892" y="450"/>
                </a:cubicBezTo>
                <a:cubicBezTo>
                  <a:pt x="4746" y="-450"/>
                  <a:pt x="982" y="450"/>
                  <a:pt x="0" y="450"/>
                </a:cubicBezTo>
              </a:path>
            </a:pathLst>
          </a:custGeom>
          <a:noFill/>
          <a:ln w="28575" cap="flat" cmpd="sng">
            <a:solidFill>
              <a:schemeClr val="dk2"/>
            </a:solidFill>
            <a:prstDash val="solid"/>
            <a:round/>
            <a:headEnd type="none" w="med" len="med"/>
            <a:tailEnd type="none" w="med" len="med"/>
          </a:ln>
        </p:spPr>
      </p:sp>
      <p:sp>
        <p:nvSpPr>
          <p:cNvPr id="144" name="Shape 144"/>
          <p:cNvSpPr/>
          <p:nvPr/>
        </p:nvSpPr>
        <p:spPr>
          <a:xfrm>
            <a:off x="1239650" y="1055550"/>
            <a:ext cx="61500" cy="49200"/>
          </a:xfrm>
          <a:prstGeom prst="flowChartConnector">
            <a:avLst/>
          </a:prstGeom>
          <a:solidFill>
            <a:schemeClr val="lt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454</Words>
  <Application>Microsoft Office PowerPoint</Application>
  <PresentationFormat>On-screen Show (16:9)</PresentationFormat>
  <Paragraphs>52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Lato</vt:lpstr>
      <vt:lpstr>Raleway</vt:lpstr>
      <vt:lpstr>Wingdings</vt:lpstr>
      <vt:lpstr>Swiss</vt:lpstr>
      <vt:lpstr>Innovation </vt:lpstr>
      <vt:lpstr>PowerPoint Presentation</vt:lpstr>
      <vt:lpstr>Idea’s which have changed the world </vt:lpstr>
      <vt:lpstr>Advantages of these innovations</vt:lpstr>
      <vt:lpstr>Disadvantages of these innovations</vt:lpstr>
      <vt:lpstr>Top three steps for the art of innovation</vt:lpstr>
      <vt:lpstr>Step -1</vt:lpstr>
      <vt:lpstr>Step -2</vt:lpstr>
      <vt:lpstr>PowerPoint Presentation</vt:lpstr>
      <vt:lpstr>Monica Joshi Sat Paul Mittal School India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dc:title>
  <dc:creator>students</dc:creator>
  <cp:lastModifiedBy>students</cp:lastModifiedBy>
  <cp:revision>3</cp:revision>
  <dcterms:modified xsi:type="dcterms:W3CDTF">2018-04-21T06:44:23Z</dcterms:modified>
</cp:coreProperties>
</file>