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4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 advClick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1745" y="1122363"/>
            <a:ext cx="7786254" cy="1717819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is innovation</a:t>
            </a:r>
            <a:endParaRPr lang="uk-UA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745" y="3602038"/>
            <a:ext cx="7786254" cy="1655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School of </a:t>
            </a:r>
            <a:r>
              <a:rPr 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</a:t>
            </a:r>
            <a:r>
              <a:rPr lang="en-US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olone</a:t>
            </a:r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№1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Ukraine</a:t>
            </a:r>
          </a:p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Week 1</a:t>
            </a:r>
            <a:endParaRPr lang="uk-UA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72320"/>
      </p:ext>
    </p:extLst>
  </p:cSld>
  <p:clrMapOvr>
    <a:masterClrMapping/>
  </p:clrMapOvr>
  <p:transition spd="slow" advClick="0" advTm="573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 mod="1">
    <p:ext uri="{E180D4A7-C9FB-4DFB-919C-405C955672EB}">
      <p14:showEvtLst xmlns:p14="http://schemas.microsoft.com/office/powerpoint/2010/main">
        <p14:playEvt time="259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965" y="618518"/>
            <a:ext cx="8793445" cy="1478570"/>
          </a:xfrm>
        </p:spPr>
        <p:txBody>
          <a:bodyPr/>
          <a:lstStyle/>
          <a:p>
            <a:r>
              <a:rPr lang="en-US" dirty="0" smtClean="0"/>
              <a:t>Innovation is …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5" y="2249488"/>
            <a:ext cx="2653282" cy="35417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65" y="2249488"/>
            <a:ext cx="2653282" cy="3541712"/>
          </a:xfrm>
        </p:spPr>
      </p:pic>
    </p:spTree>
    <p:extLst>
      <p:ext uri="{BB962C8B-B14F-4D97-AF65-F5344CB8AC3E}">
        <p14:creationId xmlns:p14="http://schemas.microsoft.com/office/powerpoint/2010/main" val="2639951823"/>
      </p:ext>
    </p:extLst>
  </p:cSld>
  <p:clrMapOvr>
    <a:masterClrMapping/>
  </p:clrMapOvr>
  <p:transition spd="slow" advClick="0" advTm="600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is …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5" y="2249488"/>
            <a:ext cx="2653282" cy="35417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65" y="2249488"/>
            <a:ext cx="2653282" cy="3541712"/>
          </a:xfrm>
        </p:spPr>
      </p:pic>
    </p:spTree>
    <p:extLst>
      <p:ext uri="{BB962C8B-B14F-4D97-AF65-F5344CB8AC3E}">
        <p14:creationId xmlns:p14="http://schemas.microsoft.com/office/powerpoint/2010/main" val="2955062402"/>
      </p:ext>
    </p:extLst>
  </p:cSld>
  <p:clrMapOvr>
    <a:masterClrMapping/>
  </p:clrMapOvr>
  <p:transition spd="slow" advClick="0" advTm="556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527" y="770918"/>
            <a:ext cx="9287884" cy="1251846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We got new Skills </a:t>
            </a:r>
            <a:r>
              <a:rPr lang="ru-RU" sz="4400" dirty="0" smtClean="0">
                <a:latin typeface="Comic Sans MS" panose="030F0702030302020204" pitchFamily="66" charset="0"/>
              </a:rPr>
              <a:t>:</a:t>
            </a:r>
            <a:endParaRPr lang="uk-UA" sz="44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9527" y="2189019"/>
            <a:ext cx="92878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-Collaboration</a:t>
            </a:r>
            <a:r>
              <a:rPr lang="en-US" sz="4400" dirty="0">
                <a:latin typeface="Comic Sans MS" panose="030F0702030302020204" pitchFamily="66" charset="0"/>
              </a:rPr>
              <a:t>, </a:t>
            </a:r>
            <a:endParaRPr lang="en-US" sz="4400" dirty="0" smtClean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-</a:t>
            </a:r>
            <a:r>
              <a:rPr lang="en-US" sz="4400" dirty="0" smtClean="0">
                <a:latin typeface="Comic Sans MS" panose="030F0702030302020204" pitchFamily="66" charset="0"/>
              </a:rPr>
              <a:t>Knowledge </a:t>
            </a:r>
            <a:r>
              <a:rPr lang="en-US" sz="4400" dirty="0">
                <a:latin typeface="Comic Sans MS" panose="030F0702030302020204" pitchFamily="66" charset="0"/>
              </a:rPr>
              <a:t>building, </a:t>
            </a:r>
            <a:endParaRPr lang="en-US" sz="4400" dirty="0" smtClean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-</a:t>
            </a:r>
            <a:r>
              <a:rPr lang="en-US" sz="4400" dirty="0" smtClean="0">
                <a:latin typeface="Comic Sans MS" panose="030F0702030302020204" pitchFamily="66" charset="0"/>
              </a:rPr>
              <a:t>ICT </a:t>
            </a:r>
            <a:r>
              <a:rPr lang="en-US" sz="4400" dirty="0">
                <a:latin typeface="Comic Sans MS" panose="030F0702030302020204" pitchFamily="66" charset="0"/>
              </a:rPr>
              <a:t>for learning, </a:t>
            </a:r>
            <a:endParaRPr lang="en-US" sz="4400" dirty="0" smtClean="0">
              <a:latin typeface="Comic Sans MS" panose="030F0702030302020204" pitchFamily="66" charset="0"/>
            </a:endParaRPr>
          </a:p>
          <a:p>
            <a:r>
              <a:rPr lang="en-US" sz="4400" dirty="0">
                <a:latin typeface="Comic Sans MS" panose="030F0702030302020204" pitchFamily="66" charset="0"/>
              </a:rPr>
              <a:t>-</a:t>
            </a:r>
            <a:r>
              <a:rPr lang="en-US" sz="4400" dirty="0" smtClean="0">
                <a:latin typeface="Comic Sans MS" panose="030F0702030302020204" pitchFamily="66" charset="0"/>
              </a:rPr>
              <a:t>Real </a:t>
            </a:r>
            <a:r>
              <a:rPr lang="en-US" sz="4400" dirty="0">
                <a:latin typeface="Comic Sans MS" panose="030F0702030302020204" pitchFamily="66" charset="0"/>
              </a:rPr>
              <a:t>world problem </a:t>
            </a:r>
            <a:r>
              <a:rPr lang="en-US" sz="4400" dirty="0" smtClean="0">
                <a:latin typeface="Comic Sans MS" panose="030F0702030302020204" pitchFamily="66" charset="0"/>
              </a:rPr>
              <a:t>solving</a:t>
            </a:r>
          </a:p>
          <a:p>
            <a:r>
              <a:rPr lang="en-US" sz="4400" dirty="0">
                <a:latin typeface="Comic Sans MS" panose="030F0702030302020204" pitchFamily="66" charset="0"/>
              </a:rPr>
              <a:t>-</a:t>
            </a:r>
            <a:r>
              <a:rPr lang="en-US" sz="4400" dirty="0" smtClean="0">
                <a:latin typeface="Comic Sans MS" panose="030F0702030302020204" pitchFamily="66" charset="0"/>
              </a:rPr>
              <a:t>Self-regulation</a:t>
            </a:r>
            <a:endParaRPr lang="uk-UA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21481"/>
      </p:ext>
    </p:extLst>
  </p:cSld>
  <p:clrMapOvr>
    <a:masterClrMapping/>
  </p:clrMapOvr>
  <p:transition spd="slow" advClick="0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10330153" cy="19050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It was a big work of a good team !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24" name="Рисунок 23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18193"/>
          <a:stretch>
            <a:fillRect/>
          </a:stretch>
        </p:blipFill>
        <p:spPr>
          <a:xfrm>
            <a:off x="1274619" y="2666996"/>
            <a:ext cx="3560798" cy="3054929"/>
          </a:xfrm>
        </p:spPr>
      </p:pic>
      <p:pic>
        <p:nvPicPr>
          <p:cNvPr id="26" name="Рисунок 25"/>
          <p:cNvPicPr>
            <a:picLocks noGrp="1" noChangeAspect="1"/>
          </p:cNvPicPr>
          <p:nvPr>
            <p:ph type="pic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18193"/>
          <a:stretch>
            <a:fillRect/>
          </a:stretch>
        </p:blipFill>
        <p:spPr>
          <a:xfrm>
            <a:off x="5334001" y="2666997"/>
            <a:ext cx="5250872" cy="3054928"/>
          </a:xfrm>
        </p:spPr>
      </p:pic>
    </p:spTree>
    <p:extLst>
      <p:ext uri="{BB962C8B-B14F-4D97-AF65-F5344CB8AC3E}">
        <p14:creationId xmlns:p14="http://schemas.microsoft.com/office/powerpoint/2010/main" val="3453359701"/>
      </p:ext>
    </p:extLst>
  </p:cSld>
  <p:clrMapOvr>
    <a:masterClrMapping/>
  </p:clrMapOvr>
  <p:transition spd="slow" advClick="0" advTm="600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76" y="609601"/>
            <a:ext cx="5934508" cy="720436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 Ukraine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2" r="23232"/>
          <a:stretch>
            <a:fillRect/>
          </a:stretch>
        </p:blipFill>
        <p:spPr>
          <a:xfrm>
            <a:off x="7075921" y="609601"/>
            <a:ext cx="4825134" cy="51815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891" y="1496290"/>
            <a:ext cx="5874328" cy="475211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Ukraine is situated in the east of Europe. The territory of Ukraine is 603 700 square </a:t>
            </a:r>
            <a:r>
              <a:rPr lang="en-US" dirty="0" err="1">
                <a:latin typeface="Comic Sans MS" panose="030F0702030302020204" pitchFamily="66" charset="0"/>
              </a:rPr>
              <a:t>kilometres</a:t>
            </a:r>
            <a:r>
              <a:rPr lang="en-US" dirty="0">
                <a:latin typeface="Comic Sans MS" panose="030F0702030302020204" pitchFamily="66" charset="0"/>
              </a:rPr>
              <a:t>. Ukraine borders on Russia, Belarus, Poland, Moldova, Slovakia, Hungary, and Romania. It’s washed by the Black Sea and the Sea of Azov and has very important ports. 5% of Ukraine’s territory is mountainous; the rest part of the Ukrainian area is flat. Ukraine has the Carpathians and the Crimean Mountains. The Dnieper is the main river of the country; moreover, it’s the third longest river in </a:t>
            </a:r>
            <a:r>
              <a:rPr lang="en-US" dirty="0" err="1">
                <a:latin typeface="Comic Sans MS" panose="030F0702030302020204" pitchFamily="66" charset="0"/>
              </a:rPr>
              <a:t>Europe.The</a:t>
            </a:r>
            <a:r>
              <a:rPr lang="en-US" dirty="0">
                <a:latin typeface="Comic Sans MS" panose="030F0702030302020204" pitchFamily="66" charset="0"/>
              </a:rPr>
              <a:t> population of our country is about 46 million people. Besides Ukrainians the representatives of many other nationalities live there: Russians, Jews, Belarusians, Moldavians, Romanians, Greeks, Tatars, Poles, Armenians, Germans, Gypsies and other ethnic </a:t>
            </a:r>
            <a:r>
              <a:rPr lang="en-US" dirty="0" err="1">
                <a:latin typeface="Comic Sans MS" panose="030F0702030302020204" pitchFamily="66" charset="0"/>
              </a:rPr>
              <a:t>minorities.The</a:t>
            </a:r>
            <a:r>
              <a:rPr lang="en-US" dirty="0">
                <a:latin typeface="Comic Sans MS" panose="030F0702030302020204" pitchFamily="66" charset="0"/>
              </a:rPr>
              <a:t> biggest cities of Ukraine are Kyiv, </a:t>
            </a:r>
            <a:r>
              <a:rPr lang="en-US" dirty="0" err="1">
                <a:latin typeface="Comic Sans MS" panose="030F0702030302020204" pitchFamily="66" charset="0"/>
              </a:rPr>
              <a:t>Kharkiv</a:t>
            </a:r>
            <a:r>
              <a:rPr lang="en-US" dirty="0">
                <a:latin typeface="Comic Sans MS" panose="030F0702030302020204" pitchFamily="66" charset="0"/>
              </a:rPr>
              <a:t>, </a:t>
            </a:r>
            <a:r>
              <a:rPr lang="en-US" dirty="0" err="1">
                <a:latin typeface="Comic Sans MS" panose="030F0702030302020204" pitchFamily="66" charset="0"/>
              </a:rPr>
              <a:t>Lviv</a:t>
            </a:r>
            <a:r>
              <a:rPr lang="en-US" dirty="0">
                <a:latin typeface="Comic Sans MS" panose="030F0702030302020204" pitchFamily="66" charset="0"/>
              </a:rPr>
              <a:t>, Dnipropetrovsk, </a:t>
            </a:r>
            <a:r>
              <a:rPr lang="en-US" dirty="0" err="1">
                <a:latin typeface="Comic Sans MS" panose="030F0702030302020204" pitchFamily="66" charset="0"/>
              </a:rPr>
              <a:t>Zaporizhzhya</a:t>
            </a:r>
            <a:r>
              <a:rPr lang="en-US" dirty="0">
                <a:latin typeface="Comic Sans MS" panose="030F0702030302020204" pitchFamily="66" charset="0"/>
              </a:rPr>
              <a:t>, Donetsk, Odessa, Mykolaiv and </a:t>
            </a:r>
            <a:r>
              <a:rPr lang="en-US" dirty="0" err="1">
                <a:latin typeface="Comic Sans MS" panose="030F0702030302020204" pitchFamily="66" charset="0"/>
              </a:rPr>
              <a:t>others.Ukraine</a:t>
            </a:r>
            <a:r>
              <a:rPr lang="en-US" dirty="0">
                <a:latin typeface="Comic Sans MS" panose="030F0702030302020204" pitchFamily="66" charset="0"/>
              </a:rPr>
              <a:t> is developed industrial and agricultural country. It’s rich in iron ore, coal, natural gas, oil, salt and other mineral resources. Ukraine has such branches of industry as metallurgy, machine-building, power industry, chemical industry and agriculture. Scientists of Ukraine make their contributions of important discoveries and inventions to the world science.</a:t>
            </a:r>
          </a:p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endParaRPr lang="uk-U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08234"/>
      </p:ext>
    </p:extLst>
  </p:cSld>
  <p:clrMapOvr>
    <a:masterClrMapping/>
  </p:clrMapOvr>
  <p:transition spd="slow" advClick="0" advTm="110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our school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2396836"/>
            <a:ext cx="3817433" cy="33022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2396836"/>
            <a:ext cx="3966222" cy="3394364"/>
          </a:xfrm>
        </p:spPr>
      </p:pic>
    </p:spTree>
    <p:extLst>
      <p:ext uri="{BB962C8B-B14F-4D97-AF65-F5344CB8AC3E}">
        <p14:creationId xmlns:p14="http://schemas.microsoft.com/office/powerpoint/2010/main" val="181343886"/>
      </p:ext>
    </p:extLst>
  </p:cSld>
  <p:clrMapOvr>
    <a:masterClrMapping/>
  </p:clrMapOvr>
  <p:transition spd="slow" advClick="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983400"/>
            <a:ext cx="5891213" cy="44165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We discussed the question What is innovation and sum up the results in our presentation. The pupils worked together in group ,shared opinions and represent their ideas.</a:t>
            </a:r>
            <a:endParaRPr lang="uk-UA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9622"/>
      </p:ext>
    </p:extLst>
  </p:cSld>
  <p:clrMapOvr>
    <a:masterClrMapping/>
  </p:clrMapOvr>
  <p:transition spd="slow" advClick="0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What is innovation </a:t>
            </a:r>
            <a:r>
              <a:rPr lang="ru-RU" dirty="0" smtClean="0">
                <a:latin typeface="Comic Sans MS" panose="030F0702030302020204" pitchFamily="66" charset="0"/>
              </a:rPr>
              <a:t>?</a:t>
            </a:r>
            <a:endParaRPr lang="uk-UA" dirty="0">
              <a:latin typeface="Comic Sans MS" panose="030F0702030302020204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65" y="2341418"/>
            <a:ext cx="4601657" cy="344978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73" y="2341418"/>
            <a:ext cx="4308763" cy="3449782"/>
          </a:xfrm>
        </p:spPr>
      </p:pic>
    </p:spTree>
    <p:extLst>
      <p:ext uri="{BB962C8B-B14F-4D97-AF65-F5344CB8AC3E}">
        <p14:creationId xmlns:p14="http://schemas.microsoft.com/office/powerpoint/2010/main" val="660128430"/>
      </p:ext>
    </p:extLst>
  </p:cSld>
  <p:clrMapOvr>
    <a:masterClrMapping/>
  </p:clrMapOvr>
  <p:transition spd="slow" advClick="0" advTm="657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</a:t>
            </a:r>
            <a:endParaRPr lang="uk-UA" dirty="0"/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3" b="18193"/>
          <a:stretch>
            <a:fillRect/>
          </a:stretch>
        </p:blipFill>
        <p:spPr>
          <a:xfrm>
            <a:off x="277091" y="2666998"/>
            <a:ext cx="4017817" cy="2833257"/>
          </a:xfrm>
        </p:spPr>
      </p:pic>
      <p:pic>
        <p:nvPicPr>
          <p:cNvPr id="14" name="Рисунок 13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4" b="32154"/>
          <a:stretch>
            <a:fillRect/>
          </a:stretch>
        </p:blipFill>
        <p:spPr>
          <a:xfrm>
            <a:off x="4419600" y="2666998"/>
            <a:ext cx="3671454" cy="2833256"/>
          </a:xfrm>
        </p:spPr>
      </p:pic>
      <p:pic>
        <p:nvPicPr>
          <p:cNvPr id="15" name="Рисунок 14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6" b="32136"/>
          <a:stretch>
            <a:fillRect/>
          </a:stretch>
        </p:blipFill>
        <p:spPr>
          <a:xfrm>
            <a:off x="8215746" y="2666998"/>
            <a:ext cx="3588327" cy="2833256"/>
          </a:xfrm>
        </p:spPr>
      </p:pic>
    </p:spTree>
    <p:extLst>
      <p:ext uri="{BB962C8B-B14F-4D97-AF65-F5344CB8AC3E}">
        <p14:creationId xmlns:p14="http://schemas.microsoft.com/office/powerpoint/2010/main" val="463612664"/>
      </p:ext>
    </p:extLst>
  </p:cSld>
  <p:clrMapOvr>
    <a:masterClrMapping/>
  </p:clrMapOvr>
  <p:transition spd="slow" advClick="0" advTm="586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is …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5" y="2249488"/>
            <a:ext cx="2653282" cy="35417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65" y="2249488"/>
            <a:ext cx="2653282" cy="3541712"/>
          </a:xfrm>
        </p:spPr>
      </p:pic>
    </p:spTree>
    <p:extLst>
      <p:ext uri="{BB962C8B-B14F-4D97-AF65-F5344CB8AC3E}">
        <p14:creationId xmlns:p14="http://schemas.microsoft.com/office/powerpoint/2010/main" val="3607136784"/>
      </p:ext>
    </p:extLst>
  </p:cSld>
  <p:clrMapOvr>
    <a:masterClrMapping/>
  </p:clrMapOvr>
  <p:transition spd="slow" advClick="0" advTm="561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1709" y="618518"/>
            <a:ext cx="9495702" cy="1478570"/>
          </a:xfrm>
        </p:spPr>
        <p:txBody>
          <a:bodyPr/>
          <a:lstStyle/>
          <a:p>
            <a:r>
              <a:rPr lang="en-US" dirty="0" smtClean="0"/>
              <a:t>Innovation is …</a:t>
            </a:r>
            <a:endParaRPr lang="uk-UA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5" y="2249488"/>
            <a:ext cx="2653282" cy="35417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47" y="2249488"/>
            <a:ext cx="2653282" cy="3541712"/>
          </a:xfrm>
        </p:spPr>
      </p:pic>
    </p:spTree>
    <p:extLst>
      <p:ext uri="{BB962C8B-B14F-4D97-AF65-F5344CB8AC3E}">
        <p14:creationId xmlns:p14="http://schemas.microsoft.com/office/powerpoint/2010/main" val="2824839211"/>
      </p:ext>
    </p:extLst>
  </p:cSld>
  <p:clrMapOvr>
    <a:masterClrMapping/>
  </p:clrMapOvr>
  <p:transition spd="slow" advClick="0" advTm="628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is …</a:t>
            </a:r>
            <a:endParaRPr lang="uk-UA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5" y="2249488"/>
            <a:ext cx="2653282" cy="3541712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165" y="2249488"/>
            <a:ext cx="2653282" cy="3541712"/>
          </a:xfrm>
        </p:spPr>
      </p:pic>
    </p:spTree>
    <p:extLst>
      <p:ext uri="{BB962C8B-B14F-4D97-AF65-F5344CB8AC3E}">
        <p14:creationId xmlns:p14="http://schemas.microsoft.com/office/powerpoint/2010/main" val="4071500951"/>
      </p:ext>
    </p:extLst>
  </p:cSld>
  <p:clrMapOvr>
    <a:masterClrMapping/>
  </p:clrMapOvr>
  <p:transition spd="slow" advClick="0" advTm="597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262</TotalTime>
  <Words>331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Comic Sans MS</vt:lpstr>
      <vt:lpstr>Trebuchet MS</vt:lpstr>
      <vt:lpstr>Tw Cen MT</vt:lpstr>
      <vt:lpstr>Контур</vt:lpstr>
      <vt:lpstr>What is innovation</vt:lpstr>
      <vt:lpstr> Ukraine</vt:lpstr>
      <vt:lpstr>Welcome to our school</vt:lpstr>
      <vt:lpstr>Introduction</vt:lpstr>
      <vt:lpstr>What is innovation ?</vt:lpstr>
      <vt:lpstr>Brainstorming</vt:lpstr>
      <vt:lpstr>Innovation is …</vt:lpstr>
      <vt:lpstr>Innovation is …</vt:lpstr>
      <vt:lpstr>Innovation is …</vt:lpstr>
      <vt:lpstr>Innovation is …</vt:lpstr>
      <vt:lpstr>Innovation is …</vt:lpstr>
      <vt:lpstr>We got new Skills :</vt:lpstr>
      <vt:lpstr>It was a big work of a good team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innovation</dc:title>
  <dc:creator>User</dc:creator>
  <cp:lastModifiedBy>User</cp:lastModifiedBy>
  <cp:revision>25</cp:revision>
  <dcterms:created xsi:type="dcterms:W3CDTF">2018-04-16T16:11:17Z</dcterms:created>
  <dcterms:modified xsi:type="dcterms:W3CDTF">2018-04-16T21:02:24Z</dcterms:modified>
</cp:coreProperties>
</file>