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69" d="100"/>
          <a:sy n="69" d="100"/>
        </p:scale>
        <p:origin x="576"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dirty="0"/>
              <a:t>Click to edit Master title style</a:t>
            </a:r>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4/21/2018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4/21/2018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p:cNvGrpSpPr/>
          <p:nvPr/>
        </p:nvGrpSpPr>
        <p:grpSpPr>
          <a:xfrm>
            <a:off x="0" y="0"/>
            <a:ext cx="2814638" cy="6858000"/>
            <a:chOff x="0" y="0"/>
            <a:chExt cx="2814638" cy="6858000"/>
          </a:xfrm>
        </p:grpSpPr>
        <p:sp>
          <p:nvSpPr>
            <p:cNvPr id="11" name="Freeform 6"/>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pPr/>
              <a:t>4/21/2018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pPr/>
              <a:t>4/21/2018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pPr/>
              <a:t>4/21/2018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pPr/>
              <a:t>4/21/2018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pPr/>
              <a:t>4/21/2018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pPr/>
              <a:t>‹#›</a:t>
            </a:fld>
            <a:endParaRPr lang="en-US" dirty="0"/>
          </a:p>
        </p:txBody>
      </p:sp>
      <p:sp>
        <p:nvSpPr>
          <p:cNvPr id="8" name="Rectangle 7"/>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1"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pPr/>
              <a:t>4/21/2018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4/21/2018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youtu.be/Mtjatz9r-V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9.xml"/><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Innovation Project: Week 1</a:t>
            </a:r>
          </a:p>
        </p:txBody>
      </p:sp>
      <p:sp>
        <p:nvSpPr>
          <p:cNvPr id="3" name="Subtitle 2"/>
          <p:cNvSpPr>
            <a:spLocks noGrp="1"/>
          </p:cNvSpPr>
          <p:nvPr>
            <p:ph type="subTitle" idx="1"/>
          </p:nvPr>
        </p:nvSpPr>
        <p:spPr/>
        <p:txBody>
          <a:bodyPr>
            <a:normAutofit fontScale="85000" lnSpcReduction="10000"/>
          </a:bodyPr>
          <a:lstStyle/>
          <a:p>
            <a:r>
              <a:rPr lang="en-US" dirty="0"/>
              <a:t>by: Aayush lath </a:t>
            </a:r>
          </a:p>
          <a:p>
            <a:r>
              <a:rPr lang="en-US" dirty="0"/>
              <a:t>from: kulachi hansraj model school, India </a:t>
            </a:r>
          </a:p>
          <a:p>
            <a:endParaRPr lang="en-US" dirty="0"/>
          </a:p>
        </p:txBody>
      </p:sp>
    </p:spTree>
    <p:extLst>
      <p:ext uri="{BB962C8B-B14F-4D97-AF65-F5344CB8AC3E}">
        <p14:creationId xmlns:p14="http://schemas.microsoft.com/office/powerpoint/2010/main" val="350184900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What is Innovation?</a:t>
            </a:r>
          </a:p>
        </p:txBody>
      </p:sp>
      <p:sp>
        <p:nvSpPr>
          <p:cNvPr id="3" name="Content Placeholder 2"/>
          <p:cNvSpPr>
            <a:spLocks noGrp="1"/>
          </p:cNvSpPr>
          <p:nvPr>
            <p:ph idx="1"/>
          </p:nvPr>
        </p:nvSpPr>
        <p:spPr>
          <a:xfrm>
            <a:off x="1251677" y="2286001"/>
            <a:ext cx="10308951" cy="3593591"/>
          </a:xfrm>
        </p:spPr>
        <p:txBody>
          <a:bodyPr/>
          <a:lstStyle/>
          <a:p>
            <a:r>
              <a:rPr lang="en-US" dirty="0"/>
              <a:t>I think Innovation is the process transforming an idea, invention or method into a service that meet the need of existing or new system.</a:t>
            </a:r>
          </a:p>
          <a:p>
            <a:pPr marL="457200" indent="-457200"/>
            <a:r>
              <a:rPr lang="en-US" dirty="0"/>
              <a:t>The classic definitions of innovation include:</a:t>
            </a:r>
          </a:p>
          <a:p>
            <a:pPr marL="457200" indent="-457200">
              <a:buFont typeface="+mj-lt"/>
              <a:buAutoNum type="arabicPeriod"/>
            </a:pPr>
            <a:r>
              <a:rPr lang="en-US" dirty="0"/>
              <a:t>the introduction of something new.</a:t>
            </a:r>
          </a:p>
          <a:p>
            <a:pPr marL="457200" indent="-457200">
              <a:buFont typeface="+mj-lt"/>
              <a:buAutoNum type="arabicPeriod"/>
            </a:pPr>
            <a:r>
              <a:rPr lang="en-US" dirty="0"/>
              <a:t>a new idea, method or device.</a:t>
            </a:r>
          </a:p>
          <a:p>
            <a:pPr marL="457200" indent="-457200">
              <a:buFont typeface="+mj-lt"/>
              <a:buAutoNum type="arabicPeriod"/>
            </a:pPr>
            <a:r>
              <a:rPr lang="en-US" dirty="0"/>
              <a:t>the successful exploitation of new ideas.</a:t>
            </a:r>
          </a:p>
          <a:p>
            <a:pPr marL="457200" indent="-457200"/>
            <a:r>
              <a:rPr lang="en-US" dirty="0"/>
              <a:t>Also watch this YouTube video about innovation which is very inspiring :</a:t>
            </a:r>
            <a:r>
              <a:rPr lang="en-US" dirty="0">
                <a:hlinkClick r:id="rId2"/>
              </a:rPr>
              <a:t>The art of innovation</a:t>
            </a:r>
            <a:r>
              <a:rPr lang="en-US" dirty="0"/>
              <a:t>.</a:t>
            </a:r>
          </a:p>
          <a:p>
            <a:pPr marL="457200" indent="-457200"/>
            <a:r>
              <a:rPr lang="en-US" dirty="0"/>
              <a:t>Some examples of brilliant innovations are Hyperloop, Social Media.</a:t>
            </a:r>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pPr algn="ctr"/>
            <a:r>
              <a:rPr lang="nl-NL" dirty="0"/>
              <a:t>Benefits, Unexpected side effects and Drawbacks of Different Innovations</a:t>
            </a:r>
            <a:endParaRPr lang="en-US" dirty="0"/>
          </a:p>
        </p:txBody>
      </p:sp>
      <p:sp>
        <p:nvSpPr>
          <p:cNvPr id="3" name="Content Placeholder 2"/>
          <p:cNvSpPr>
            <a:spLocks noGrp="1"/>
          </p:cNvSpPr>
          <p:nvPr>
            <p:ph idx="1"/>
          </p:nvPr>
        </p:nvSpPr>
        <p:spPr/>
        <p:txBody>
          <a:bodyPr/>
          <a:lstStyle/>
          <a:p>
            <a:r>
              <a:rPr lang="en-US" dirty="0"/>
              <a:t>Every innovation be it social media or hyperloop have some side effects and drawbacks. Here I am explaining with the help of the example of social media ha how it was meant to be a great communication but in sight of this also gave to a new term name as cyber-bullying which intern is a very harmful side effect. Social media companies like Facebook are also leaking user’s data which is also not good.</a:t>
            </a:r>
          </a:p>
          <a:p>
            <a:r>
              <a:rPr lang="en-US" dirty="0"/>
              <a:t>If look in the case of apple it is also deliberately slowing the old iPhones which is not good.</a:t>
            </a:r>
          </a:p>
          <a:p>
            <a:r>
              <a:rPr lang="en-US" dirty="0"/>
              <a:t>But there are numerous benefits also of these innovations like the processors of iPhones are lightening fast where are android processors are not anywhere near them. Social media is also a great platform for the spreading of news, connecting with family and friends, chatting etc.</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3BA85-819B-4B0B-B4D2-AAA75AF362F1}"/>
              </a:ext>
            </a:extLst>
          </p:cNvPr>
          <p:cNvSpPr>
            <a:spLocks noGrp="1"/>
          </p:cNvSpPr>
          <p:nvPr>
            <p:ph type="title"/>
          </p:nvPr>
        </p:nvSpPr>
        <p:spPr/>
        <p:txBody>
          <a:bodyPr anchor="ctr">
            <a:noAutofit/>
          </a:bodyPr>
          <a:lstStyle/>
          <a:p>
            <a:pPr algn="ctr"/>
            <a:r>
              <a:rPr lang="en-US" sz="4400" dirty="0"/>
              <a:t>Why ‘Innovation Alone is Not Enough’ and When will mankind decide we have had enough innovation?</a:t>
            </a:r>
          </a:p>
        </p:txBody>
      </p:sp>
      <p:sp>
        <p:nvSpPr>
          <p:cNvPr id="3" name="Content Placeholder 2">
            <a:extLst>
              <a:ext uri="{FF2B5EF4-FFF2-40B4-BE49-F238E27FC236}">
                <a16:creationId xmlns:a16="http://schemas.microsoft.com/office/drawing/2014/main" id="{88B192C6-F300-4FDB-B0DA-1BFD93A43C36}"/>
              </a:ext>
            </a:extLst>
          </p:cNvPr>
          <p:cNvSpPr>
            <a:spLocks noGrp="1"/>
          </p:cNvSpPr>
          <p:nvPr>
            <p:ph idx="1"/>
          </p:nvPr>
        </p:nvSpPr>
        <p:spPr/>
        <p:txBody>
          <a:bodyPr/>
          <a:lstStyle/>
          <a:p>
            <a:r>
              <a:rPr lang="en-US" dirty="0"/>
              <a:t>"Innovation alone is not enough“ as, just think if there are many great innovations which are in the mind of people, students or a small child which can completely change the world but if they are not implemented correctly there are in vain.</a:t>
            </a:r>
          </a:p>
          <a:p>
            <a:r>
              <a:rPr lang="en-US" dirty="0"/>
              <a:t>It is difficult to say that mankind will ever decide that we have done enough innovations as the need and hunger of the man keeps on increasing by time.</a:t>
            </a:r>
          </a:p>
        </p:txBody>
      </p:sp>
    </p:spTree>
    <p:extLst>
      <p:ext uri="{BB962C8B-B14F-4D97-AF65-F5344CB8AC3E}">
        <p14:creationId xmlns:p14="http://schemas.microsoft.com/office/powerpoint/2010/main" val="322253627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B8761-DD76-4537-A5CE-6D8C51A7C9EC}"/>
              </a:ext>
            </a:extLst>
          </p:cNvPr>
          <p:cNvSpPr>
            <a:spLocks noGrp="1"/>
          </p:cNvSpPr>
          <p:nvPr>
            <p:ph type="title"/>
          </p:nvPr>
        </p:nvSpPr>
        <p:spPr>
          <a:xfrm>
            <a:off x="1251678" y="465513"/>
            <a:ext cx="10178322" cy="1492132"/>
          </a:xfrm>
        </p:spPr>
        <p:txBody>
          <a:bodyPr anchor="ctr">
            <a:noAutofit/>
          </a:bodyPr>
          <a:lstStyle/>
          <a:p>
            <a:pPr algn="ctr"/>
            <a:r>
              <a:rPr lang="en-US" sz="4000" dirty="0"/>
              <a:t>Imagining the world, my house and classroom in 2030 And </a:t>
            </a:r>
            <a:br>
              <a:rPr lang="en-US" sz="4000" dirty="0"/>
            </a:br>
            <a:r>
              <a:rPr lang="en-US" sz="4000" dirty="0"/>
              <a:t>Innovations Which are not Benefitting the People</a:t>
            </a:r>
          </a:p>
        </p:txBody>
      </p:sp>
      <p:sp>
        <p:nvSpPr>
          <p:cNvPr id="3" name="Content Placeholder 2">
            <a:extLst>
              <a:ext uri="{FF2B5EF4-FFF2-40B4-BE49-F238E27FC236}">
                <a16:creationId xmlns:a16="http://schemas.microsoft.com/office/drawing/2014/main" id="{D8DB6BCA-BAC1-44EC-8BD4-4402A300F53D}"/>
              </a:ext>
            </a:extLst>
          </p:cNvPr>
          <p:cNvSpPr>
            <a:spLocks noGrp="1"/>
          </p:cNvSpPr>
          <p:nvPr>
            <p:ph idx="1"/>
          </p:nvPr>
        </p:nvSpPr>
        <p:spPr/>
        <p:txBody>
          <a:bodyPr/>
          <a:lstStyle/>
          <a:p>
            <a:r>
              <a:rPr lang="en-US" dirty="0"/>
              <a:t>I think that in 2030 innovations would have taken up every current thing like the cars might be flying or the houses may be integrated with a perfect artificial intelligence software and the classrooms might have a great environment of teaching with help of augmented, virtual reality or holograms which in tern would help the students to help and grasp things in a better way.</a:t>
            </a:r>
          </a:p>
          <a:p>
            <a:r>
              <a:rPr lang="en-US" dirty="0"/>
              <a:t>However there may be many fascinating prediction about the future it is impossible to predict future very clearly.</a:t>
            </a:r>
          </a:p>
          <a:p>
            <a:r>
              <a:rPr lang="en-US" dirty="0"/>
              <a:t>Like I previously mentioned that apple is deliberately slowing the iPhone it is an innovation which is not at all benefitting the people in any way. Either it is helping apple to increase its sale. </a:t>
            </a:r>
          </a:p>
          <a:p>
            <a:pPr marL="0" indent="0">
              <a:buNone/>
            </a:pPr>
            <a:endParaRPr lang="en-US" dirty="0"/>
          </a:p>
        </p:txBody>
      </p:sp>
    </p:spTree>
    <p:extLst>
      <p:ext uri="{BB962C8B-B14F-4D97-AF65-F5344CB8AC3E}">
        <p14:creationId xmlns:p14="http://schemas.microsoft.com/office/powerpoint/2010/main" val="211774454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15FBC5C7-9F84-4B7E-AB6D-934AF328C635}"/>
              </a:ext>
            </a:extLst>
          </p:cNvPr>
          <p:cNvSpPr>
            <a:spLocks noGrp="1"/>
          </p:cNvSpPr>
          <p:nvPr>
            <p:ph type="pic" idx="1"/>
          </p:nvPr>
        </p:nvSpPr>
        <p:spPr>
          <a:xfrm>
            <a:off x="212597" y="0"/>
            <a:ext cx="7355585" cy="6857999"/>
          </a:xfrm>
        </p:spPr>
      </p:sp>
      <p:sp>
        <p:nvSpPr>
          <p:cNvPr id="3" name="Title 2">
            <a:extLst>
              <a:ext uri="{FF2B5EF4-FFF2-40B4-BE49-F238E27FC236}">
                <a16:creationId xmlns:a16="http://schemas.microsoft.com/office/drawing/2014/main" id="{4C4BB98A-C440-4382-8211-07B3D3383FC0}"/>
              </a:ext>
            </a:extLst>
          </p:cNvPr>
          <p:cNvSpPr>
            <a:spLocks noGrp="1"/>
          </p:cNvSpPr>
          <p:nvPr>
            <p:ph type="title"/>
          </p:nvPr>
        </p:nvSpPr>
        <p:spPr/>
        <p:txBody>
          <a:bodyPr anchor="ctr"/>
          <a:lstStyle/>
          <a:p>
            <a:pPr algn="ctr"/>
            <a:r>
              <a:rPr lang="en-US" dirty="0"/>
              <a:t>Innovations Done by Me and My School</a:t>
            </a:r>
          </a:p>
        </p:txBody>
      </p:sp>
      <p:sp>
        <p:nvSpPr>
          <p:cNvPr id="4" name="Text Placeholder 3">
            <a:extLst>
              <a:ext uri="{FF2B5EF4-FFF2-40B4-BE49-F238E27FC236}">
                <a16:creationId xmlns:a16="http://schemas.microsoft.com/office/drawing/2014/main" id="{DC00B46F-E9D9-4FFB-8128-CA116CFD112F}"/>
              </a:ext>
            </a:extLst>
          </p:cNvPr>
          <p:cNvSpPr>
            <a:spLocks noGrp="1"/>
          </p:cNvSpPr>
          <p:nvPr>
            <p:ph type="body" sz="half" idx="2"/>
          </p:nvPr>
        </p:nvSpPr>
        <p:spPr/>
        <p:txBody>
          <a:bodyPr>
            <a:normAutofit fontScale="85000" lnSpcReduction="10000"/>
          </a:bodyPr>
          <a:lstStyle/>
          <a:p>
            <a:r>
              <a:rPr lang="en-US" dirty="0"/>
              <a:t>My school Kulachi Hansraj Model School is doing many innovations and is also organizing various events, workshops and competitions in the school premises.</a:t>
            </a:r>
          </a:p>
          <a:p>
            <a:r>
              <a:rPr lang="en-US" dirty="0"/>
              <a:t>Recently the </a:t>
            </a:r>
            <a:r>
              <a:rPr lang="en-US" sz="19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ATL Community Day </a:t>
            </a:r>
            <a:r>
              <a:rPr lang="en-US" dirty="0"/>
              <a:t>was Being held in the school on April 14, 2018 in which various kinds of activities like 3D- Printing, Arduino based projects, Robotronics based kits were also present. Participating students were of not only our school but also of different other government and private school. This day is  celebrated every year on the birth anniversary of Dr. B. R. Ambedkar.</a:t>
            </a:r>
          </a:p>
          <a:p>
            <a:endParaRPr lang="en-US" dirty="0"/>
          </a:p>
          <a:p>
            <a:endParaRPr lang="en-US" dirty="0"/>
          </a:p>
        </p:txBody>
      </p:sp>
      <p:pic>
        <p:nvPicPr>
          <p:cNvPr id="5" name="Picture 4">
            <a:extLst>
              <a:ext uri="{FF2B5EF4-FFF2-40B4-BE49-F238E27FC236}">
                <a16:creationId xmlns:a16="http://schemas.microsoft.com/office/drawing/2014/main" id="{C2EBA177-9703-41AC-9BF1-DD248B2A22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98373">
            <a:off x="1061896" y="3760961"/>
            <a:ext cx="3169562" cy="211304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6" name="Picture Placeholder 12">
            <a:extLst>
              <a:ext uri="{FF2B5EF4-FFF2-40B4-BE49-F238E27FC236}">
                <a16:creationId xmlns:a16="http://schemas.microsoft.com/office/drawing/2014/main" id="{3CD719FD-AC69-446D-A2C8-0CA509F088B3}"/>
              </a:ext>
            </a:extLst>
          </p:cNvPr>
          <p:cNvPicPr>
            <a:picLocks noChangeAspect="1"/>
          </p:cNvPicPr>
          <p:nvPr/>
        </p:nvPicPr>
        <p:blipFill>
          <a:blip r:embed="rId3">
            <a:extLst>
              <a:ext uri="{28A0092B-C50C-407E-A947-70E740481C1C}">
                <a14:useLocalDpi xmlns:a14="http://schemas.microsoft.com/office/drawing/2010/main" val="0"/>
              </a:ext>
            </a:extLst>
          </a:blip>
          <a:srcRect l="23187" r="23187"/>
          <a:stretch>
            <a:fillRect/>
          </a:stretch>
        </p:blipFill>
        <p:spPr>
          <a:xfrm rot="573245">
            <a:off x="4705006" y="3858412"/>
            <a:ext cx="2171701" cy="269972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7" name="Picture 6">
            <a:extLst>
              <a:ext uri="{FF2B5EF4-FFF2-40B4-BE49-F238E27FC236}">
                <a16:creationId xmlns:a16="http://schemas.microsoft.com/office/drawing/2014/main" id="{95FFADBF-94AC-4440-8782-DF0D73D338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343919">
            <a:off x="3026455" y="1595503"/>
            <a:ext cx="3188529" cy="212568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8" name="Picture 7">
            <a:extLst>
              <a:ext uri="{FF2B5EF4-FFF2-40B4-BE49-F238E27FC236}">
                <a16:creationId xmlns:a16="http://schemas.microsoft.com/office/drawing/2014/main" id="{39BEE824-275F-405B-BA50-897B7346ABE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1181662">
            <a:off x="379380" y="514371"/>
            <a:ext cx="2743591" cy="182906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392212752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circle(in)">
                                      <p:cBhvr>
                                        <p:cTn id="25" dur="2000"/>
                                        <p:tgtEl>
                                          <p:spTgt spid="8"/>
                                        </p:tgtEl>
                                      </p:cBhvr>
                                    </p:animEffect>
                                  </p:childTnLst>
                                </p:cTn>
                              </p:par>
                              <p:par>
                                <p:cTn id="26" presetID="6" presetClass="entr" presetSubtype="16"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ircle(in)">
                                      <p:cBhvr>
                                        <p:cTn id="28" dur="2000"/>
                                        <p:tgtEl>
                                          <p:spTgt spid="7"/>
                                        </p:tgtEl>
                                      </p:cBhvr>
                                    </p:animEffect>
                                  </p:childTnLst>
                                </p:cTn>
                              </p:par>
                              <p:par>
                                <p:cTn id="29" presetID="6" presetClass="entr" presetSubtype="16"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circle(in)">
                                      <p:cBhvr>
                                        <p:cTn id="31" dur="2000"/>
                                        <p:tgtEl>
                                          <p:spTgt spid="5"/>
                                        </p:tgtEl>
                                      </p:cBhvr>
                                    </p:animEffect>
                                  </p:childTnLst>
                                </p:cTn>
                              </p:par>
                              <p:par>
                                <p:cTn id="32" presetID="6" presetClass="entr" presetSubtype="16" fill="hold"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circle(in)">
                                      <p:cBhvr>
                                        <p:cTn id="3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TF10001106</Template>
  <TotalTime>121</TotalTime>
  <Words>596</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Gill Sans MT</vt:lpstr>
      <vt:lpstr>Impact</vt:lpstr>
      <vt:lpstr>Badge</vt:lpstr>
      <vt:lpstr>Innovation Project: Week 1</vt:lpstr>
      <vt:lpstr>What is Innovation?</vt:lpstr>
      <vt:lpstr>Benefits, Unexpected side effects and Drawbacks of Different Innovations</vt:lpstr>
      <vt:lpstr>Why ‘Innovation Alone is Not Enough’ and When will mankind decide we have had enough innovation?</vt:lpstr>
      <vt:lpstr>Imagining the world, my house and classroom in 2030 And  Innovations Which are not Benefitting the People</vt:lpstr>
      <vt:lpstr>Innovations Done by Me and My School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dc:creator>
  <cp:lastModifiedBy>Aayush Lath</cp:lastModifiedBy>
  <cp:revision>12</cp:revision>
  <dcterms:created xsi:type="dcterms:W3CDTF">2015-09-21T23:08:53Z</dcterms:created>
  <dcterms:modified xsi:type="dcterms:W3CDTF">2018-04-21T15:58:34Z</dcterms:modified>
</cp:coreProperties>
</file>