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2" r:id="rId7"/>
    <p:sldId id="266"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330274F-074A-4B34-98C5-A68B962A7C63}" type="datetimeFigureOut">
              <a:rPr lang="en-US" smtClean="0"/>
              <a:pPr/>
              <a:t>4/22/2018</a:t>
            </a:fld>
            <a:endParaRPr lang="en-US"/>
          </a:p>
        </p:txBody>
      </p:sp>
      <p:sp>
        <p:nvSpPr>
          <p:cNvPr id="16" name="Slide Number Placeholder 15"/>
          <p:cNvSpPr>
            <a:spLocks noGrp="1"/>
          </p:cNvSpPr>
          <p:nvPr>
            <p:ph type="sldNum" sz="quarter" idx="11"/>
          </p:nvPr>
        </p:nvSpPr>
        <p:spPr/>
        <p:txBody>
          <a:bodyPr/>
          <a:lstStyle/>
          <a:p>
            <a:fld id="{C7C2C917-02D4-4C75-960D-EE32FF6E1C77}"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30274F-074A-4B34-98C5-A68B962A7C63}" type="datetimeFigureOut">
              <a:rPr lang="en-US" smtClean="0"/>
              <a:pPr/>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C2C917-02D4-4C75-960D-EE32FF6E1C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30274F-074A-4B34-98C5-A68B962A7C63}" type="datetimeFigureOut">
              <a:rPr lang="en-US" smtClean="0"/>
              <a:pPr/>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C2C917-02D4-4C75-960D-EE32FF6E1C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330274F-074A-4B34-98C5-A68B962A7C63}" type="datetimeFigureOut">
              <a:rPr lang="en-US" smtClean="0"/>
              <a:pPr/>
              <a:t>4/22/2018</a:t>
            </a:fld>
            <a:endParaRPr lang="en-US"/>
          </a:p>
        </p:txBody>
      </p:sp>
      <p:sp>
        <p:nvSpPr>
          <p:cNvPr id="15" name="Slide Number Placeholder 14"/>
          <p:cNvSpPr>
            <a:spLocks noGrp="1"/>
          </p:cNvSpPr>
          <p:nvPr>
            <p:ph type="sldNum" sz="quarter" idx="15"/>
          </p:nvPr>
        </p:nvSpPr>
        <p:spPr/>
        <p:txBody>
          <a:bodyPr/>
          <a:lstStyle>
            <a:lvl1pPr algn="ctr">
              <a:defRPr/>
            </a:lvl1pPr>
          </a:lstStyle>
          <a:p>
            <a:fld id="{C7C2C917-02D4-4C75-960D-EE32FF6E1C77}"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330274F-074A-4B34-98C5-A68B962A7C63}" type="datetimeFigureOut">
              <a:rPr lang="en-US" smtClean="0"/>
              <a:pPr/>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C2C917-02D4-4C75-960D-EE32FF6E1C77}"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330274F-074A-4B34-98C5-A68B962A7C63}" type="datetimeFigureOut">
              <a:rPr lang="en-US" smtClean="0"/>
              <a:pPr/>
              <a:t>4/22/2018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C2C917-02D4-4C75-960D-EE32FF6E1C7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7C2C917-02D4-4C75-960D-EE32FF6E1C77}"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330274F-074A-4B34-98C5-A68B962A7C63}" type="datetimeFigureOut">
              <a:rPr lang="en-US" smtClean="0"/>
              <a:pPr/>
              <a:t>4/22/2018</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330274F-074A-4B34-98C5-A68B962A7C63}" type="datetimeFigureOut">
              <a:rPr lang="en-US" smtClean="0"/>
              <a:pPr/>
              <a:t>4/22/2018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C2C917-02D4-4C75-960D-EE32FF6E1C7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30274F-074A-4B34-98C5-A68B962A7C63}" type="datetimeFigureOut">
              <a:rPr lang="en-US" smtClean="0"/>
              <a:pPr/>
              <a:t>4/22/2018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C2C917-02D4-4C75-960D-EE32FF6E1C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330274F-074A-4B34-98C5-A68B962A7C63}" type="datetimeFigureOut">
              <a:rPr lang="en-US" smtClean="0"/>
              <a:pPr/>
              <a:t>4/22/2018</a:t>
            </a:fld>
            <a:endParaRPr lang="en-US"/>
          </a:p>
        </p:txBody>
      </p:sp>
      <p:sp>
        <p:nvSpPr>
          <p:cNvPr id="9" name="Slide Number Placeholder 8"/>
          <p:cNvSpPr>
            <a:spLocks noGrp="1"/>
          </p:cNvSpPr>
          <p:nvPr>
            <p:ph type="sldNum" sz="quarter" idx="15"/>
          </p:nvPr>
        </p:nvSpPr>
        <p:spPr/>
        <p:txBody>
          <a:bodyPr/>
          <a:lstStyle/>
          <a:p>
            <a:fld id="{C7C2C917-02D4-4C75-960D-EE32FF6E1C77}"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330274F-074A-4B34-98C5-A68B962A7C63}" type="datetimeFigureOut">
              <a:rPr lang="en-US" smtClean="0"/>
              <a:pPr/>
              <a:t>4/22/2018</a:t>
            </a:fld>
            <a:endParaRPr lang="en-US"/>
          </a:p>
        </p:txBody>
      </p:sp>
      <p:sp>
        <p:nvSpPr>
          <p:cNvPr id="9" name="Slide Number Placeholder 8"/>
          <p:cNvSpPr>
            <a:spLocks noGrp="1"/>
          </p:cNvSpPr>
          <p:nvPr>
            <p:ph type="sldNum" sz="quarter" idx="11"/>
          </p:nvPr>
        </p:nvSpPr>
        <p:spPr/>
        <p:txBody>
          <a:bodyPr/>
          <a:lstStyle/>
          <a:p>
            <a:fld id="{C7C2C917-02D4-4C75-960D-EE32FF6E1C7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330274F-074A-4B34-98C5-A68B962A7C63}" type="datetimeFigureOut">
              <a:rPr lang="en-US" smtClean="0"/>
              <a:pPr/>
              <a:t>4/22/2018</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7C2C917-02D4-4C75-960D-EE32FF6E1C77}"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Autofit/>
          </a:bodyPr>
          <a:lstStyle/>
          <a:p>
            <a:r>
              <a:rPr lang="en-US" sz="9600" b="1" i="1" u="sng" dirty="0" smtClean="0">
                <a:solidFill>
                  <a:schemeClr val="bg2">
                    <a:lumMod val="25000"/>
                  </a:schemeClr>
                </a:solidFill>
                <a:latin typeface="Baskerville Old Face" pitchFamily="18" charset="0"/>
              </a:rPr>
              <a:t>INNOVATIVE PROJECT </a:t>
            </a:r>
            <a:endParaRPr lang="en-US" sz="9600" b="1" i="1" u="sng" dirty="0">
              <a:solidFill>
                <a:schemeClr val="bg2">
                  <a:lumMod val="25000"/>
                </a:schemeClr>
              </a:solidFill>
              <a:latin typeface="Baskerville Old Face" pitchFamily="18" charset="0"/>
            </a:endParaRPr>
          </a:p>
        </p:txBody>
      </p:sp>
      <p:pic>
        <p:nvPicPr>
          <p:cNvPr id="22530" name="Picture 2" descr="Related image"/>
          <p:cNvPicPr>
            <a:picLocks noChangeAspect="1" noChangeArrowheads="1"/>
          </p:cNvPicPr>
          <p:nvPr/>
        </p:nvPicPr>
        <p:blipFill>
          <a:blip r:embed="rId2"/>
          <a:srcRect/>
          <a:stretch>
            <a:fillRect/>
          </a:stretch>
        </p:blipFill>
        <p:spPr bwMode="auto">
          <a:xfrm>
            <a:off x="1219200" y="3505200"/>
            <a:ext cx="3962400" cy="2514600"/>
          </a:xfrm>
          <a:prstGeom prst="rect">
            <a:avLst/>
          </a:prstGeom>
          <a:noFill/>
        </p:spPr>
      </p:pic>
      <p:sp>
        <p:nvSpPr>
          <p:cNvPr id="22532" name="AutoShape 4"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2534" name="AutoShape 6"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2536" name="AutoShape 8"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2538" name="AutoShape 10"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2540" name="AutoShape 12"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2542" name="AutoShape 14"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2544" name="Picture 16" descr="Image result for innovation"/>
          <p:cNvPicPr>
            <a:picLocks noChangeAspect="1" noChangeArrowheads="1"/>
          </p:cNvPicPr>
          <p:nvPr/>
        </p:nvPicPr>
        <p:blipFill>
          <a:blip r:embed="rId3"/>
          <a:srcRect/>
          <a:stretch>
            <a:fillRect/>
          </a:stretch>
        </p:blipFill>
        <p:spPr bwMode="auto">
          <a:xfrm>
            <a:off x="5105400" y="3505200"/>
            <a:ext cx="3514725" cy="2514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i="1" dirty="0" smtClean="0"/>
              <a:t>Fresh thinking that creates value.</a:t>
            </a:r>
          </a:p>
          <a:p>
            <a:r>
              <a:rPr lang="en-US" b="1" i="1" dirty="0" smtClean="0"/>
              <a:t>Technically, “innovation” is defined merely as “introducing something new;” there are no qualifiers of how ground-breaking or world-shattering that something needs to be:</a:t>
            </a:r>
          </a:p>
          <a:p>
            <a:r>
              <a:rPr lang="en-US" b="1" i="1" dirty="0" smtClean="0"/>
              <a:t>Only that it needs to be better than what was there before. And that’s where the trouble starts when an organization requests “innovation services” from a consulting firm. Exactly what are they really requesting? The fact is, innovation means different things to different people.”</a:t>
            </a:r>
          </a:p>
          <a:p>
            <a:endParaRPr lang="en-US" b="1" u="sng" dirty="0"/>
          </a:p>
        </p:txBody>
      </p:sp>
      <p:sp>
        <p:nvSpPr>
          <p:cNvPr id="2" name="Title 1"/>
          <p:cNvSpPr>
            <a:spLocks noGrp="1"/>
          </p:cNvSpPr>
          <p:nvPr>
            <p:ph type="title"/>
          </p:nvPr>
        </p:nvSpPr>
        <p:spPr/>
        <p:txBody>
          <a:bodyPr>
            <a:normAutofit/>
          </a:bodyPr>
          <a:lstStyle/>
          <a:p>
            <a:r>
              <a:rPr sz="6000" b="1" i="1" smtClean="0">
                <a:solidFill>
                  <a:schemeClr val="accent3">
                    <a:lumMod val="75000"/>
                  </a:schemeClr>
                </a:solidFill>
                <a:latin typeface="Baskerville Old Face" pitchFamily="18" charset="0"/>
              </a:rPr>
              <a:t>           Summary:</a:t>
            </a:r>
            <a:endParaRPr lang="en-US" sz="6000" b="1" i="1" dirty="0">
              <a:solidFill>
                <a:schemeClr val="accent3">
                  <a:lumMod val="75000"/>
                </a:schemeClr>
              </a:solidFill>
              <a:latin typeface="Baskerville Old Face" pitchFamily="18" charset="0"/>
            </a:endParaRPr>
          </a:p>
        </p:txBody>
      </p:sp>
      <p:sp>
        <p:nvSpPr>
          <p:cNvPr id="13314" name="AutoShape 2"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16" name="AutoShape 4"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18" name="AutoShape 6"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20" name="AutoShape 8"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22" name="AutoShape 10"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24" name="AutoShape 12"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26" name="AutoShape 14"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28" name="AutoShape 16"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30" name="AutoShape 18"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32" name="AutoShape 20"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34" name="AutoShape 22"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36" name="AutoShape 24"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38" name="AutoShape 26"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40" name="AutoShape 28"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42" name="AutoShape 30"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44" name="AutoShape 32"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46" name="AutoShape 34"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48" name="AutoShape 36"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50" name="AutoShape 38"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52" name="AutoShape 40"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54" name="AutoShape 42"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56" name="AutoShape 44"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58" name="AutoShape 46"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60" name="AutoShape 48"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62" name="AutoShape 50"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143000"/>
            <a:ext cx="8534400" cy="1143000"/>
          </a:xfrm>
        </p:spPr>
        <p:txBody>
          <a:bodyPr/>
          <a:lstStyle/>
          <a:p>
            <a:pPr>
              <a:buFont typeface="Wingdings" pitchFamily="2" charset="2"/>
              <a:buChar char="Ø"/>
            </a:pPr>
            <a:endParaRPr lang="en-US" b="1" dirty="0" smtClean="0"/>
          </a:p>
          <a:p>
            <a:pPr algn="l">
              <a:buFont typeface="Wingdings" pitchFamily="2" charset="2"/>
              <a:buChar char="Ø"/>
            </a:pPr>
            <a:r>
              <a:rPr lang="en-US" b="1" i="1" dirty="0" smtClean="0"/>
              <a:t>Innovation can be defined as a new idea, device or method .  </a:t>
            </a:r>
          </a:p>
          <a:p>
            <a:pPr algn="l">
              <a:buFont typeface="Wingdings" pitchFamily="2" charset="2"/>
              <a:buChar char="Ø"/>
            </a:pPr>
            <a:endParaRPr lang="en-US" b="1" i="1" dirty="0" smtClean="0"/>
          </a:p>
          <a:p>
            <a:pPr algn="l">
              <a:buFont typeface="Wingdings" pitchFamily="2" charset="2"/>
              <a:buChar char="Ø"/>
            </a:pPr>
            <a:r>
              <a:rPr lang="en-US" b="1" i="1" dirty="0" smtClean="0"/>
              <a:t>However, innovation is often also viewed as the application of better solutions.</a:t>
            </a:r>
          </a:p>
          <a:p>
            <a:pPr algn="l">
              <a:buFont typeface="Wingdings" pitchFamily="2" charset="2"/>
              <a:buChar char="Ø"/>
            </a:pPr>
            <a:endParaRPr lang="en-US" b="1" i="1" dirty="0" smtClean="0"/>
          </a:p>
          <a:p>
            <a:pPr algn="l">
              <a:buFont typeface="Wingdings" pitchFamily="2" charset="2"/>
              <a:buChar char="Ø"/>
            </a:pPr>
            <a:r>
              <a:rPr lang="en-US" b="1" i="1" dirty="0" smtClean="0"/>
              <a:t>The solutions that meet new requirements, unarticulated needs, or existing market needs . </a:t>
            </a:r>
          </a:p>
          <a:p>
            <a:pPr algn="l">
              <a:buFont typeface="Wingdings" pitchFamily="2" charset="2"/>
              <a:buChar char="Ø"/>
            </a:pPr>
            <a:endParaRPr lang="en-US" b="1" i="1" dirty="0" smtClean="0"/>
          </a:p>
          <a:p>
            <a:pPr algn="l">
              <a:buFont typeface="Wingdings" pitchFamily="2" charset="2"/>
              <a:buChar char="Ø"/>
            </a:pPr>
            <a:r>
              <a:rPr lang="en-US" b="1" i="1" dirty="0" smtClean="0"/>
              <a:t>Such innovation takes place through the provision of more-effective products, processes, services, technologies, or business models that are made available to markets, governments and society. </a:t>
            </a:r>
            <a:endParaRPr lang="en-US" b="1" i="1" dirty="0"/>
          </a:p>
        </p:txBody>
      </p:sp>
      <p:sp>
        <p:nvSpPr>
          <p:cNvPr id="2" name="Title 1"/>
          <p:cNvSpPr>
            <a:spLocks noGrp="1"/>
          </p:cNvSpPr>
          <p:nvPr>
            <p:ph type="ctrTitle"/>
          </p:nvPr>
        </p:nvSpPr>
        <p:spPr>
          <a:xfrm>
            <a:off x="685800" y="228600"/>
            <a:ext cx="7772400" cy="914400"/>
          </a:xfrm>
        </p:spPr>
        <p:txBody>
          <a:bodyPr/>
          <a:lstStyle/>
          <a:p>
            <a:r>
              <a:rPr lang="en-US" b="1" i="1" u="sng" dirty="0" smtClean="0">
                <a:solidFill>
                  <a:srgbClr val="FFFF00"/>
                </a:solidFill>
              </a:rPr>
              <a:t>What Is Innovation?</a:t>
            </a:r>
            <a:endParaRPr lang="en-US" b="1" i="1" u="sng"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29200"/>
          </a:xfrm>
        </p:spPr>
        <p:txBody>
          <a:bodyPr>
            <a:normAutofit lnSpcReduction="10000"/>
          </a:bodyPr>
          <a:lstStyle/>
          <a:p>
            <a:pPr>
              <a:buFont typeface="Wingdings" pitchFamily="2" charset="2"/>
              <a:buChar char="Ø"/>
            </a:pPr>
            <a:r>
              <a:rPr lang="en-US" b="1" i="1" dirty="0" smtClean="0"/>
              <a:t>The term "innovation" can be defined</a:t>
            </a:r>
            <a:r>
              <a:rPr lang="en-US" b="1" i="1" baseline="30000" dirty="0" smtClean="0"/>
              <a:t> </a:t>
            </a:r>
            <a:r>
              <a:rPr lang="en-US" b="1" i="1" dirty="0" smtClean="0"/>
              <a:t>as something original and more effective .</a:t>
            </a:r>
          </a:p>
          <a:p>
            <a:pPr>
              <a:buFont typeface="Wingdings" pitchFamily="2" charset="2"/>
              <a:buChar char="Ø"/>
            </a:pPr>
            <a:r>
              <a:rPr lang="en-US" b="1" i="1" dirty="0" smtClean="0"/>
              <a:t>Innovation is related to, but not the same as, invention.</a:t>
            </a:r>
          </a:p>
          <a:p>
            <a:pPr>
              <a:buFont typeface="Wingdings" pitchFamily="2" charset="2"/>
              <a:buChar char="Ø"/>
            </a:pPr>
            <a:r>
              <a:rPr lang="en-US" b="1" i="1" dirty="0" smtClean="0"/>
              <a:t>As innovation is more apt to involve the practical implementation of an invention (i.e. new/improved ability) to make a meaningful impact in the market or society,</a:t>
            </a:r>
            <a:endParaRPr lang="en-US" b="1" i="1" baseline="30000" dirty="0" smtClean="0"/>
          </a:p>
          <a:p>
            <a:pPr>
              <a:buFont typeface="Wingdings" pitchFamily="2" charset="2"/>
              <a:buChar char="Ø"/>
            </a:pPr>
            <a:r>
              <a:rPr lang="en-US" b="1" i="1" dirty="0" smtClean="0"/>
              <a:t>And not all innovations require an invention.</a:t>
            </a:r>
          </a:p>
          <a:p>
            <a:pPr>
              <a:buFont typeface="Wingdings" pitchFamily="2" charset="2"/>
              <a:buChar char="Ø"/>
            </a:pPr>
            <a:r>
              <a:rPr lang="en-US" b="1" i="1" dirty="0" smtClean="0"/>
              <a:t> Innovation often manifests itself viva the engineering process, when the problem being solved is of a technical or scientific nature. </a:t>
            </a:r>
          </a:p>
          <a:p>
            <a:endParaRPr lang="en-US" b="1" i="1" dirty="0" smtClean="0"/>
          </a:p>
          <a:p>
            <a:endParaRPr lang="en-US" dirty="0"/>
          </a:p>
        </p:txBody>
      </p:sp>
      <p:sp>
        <p:nvSpPr>
          <p:cNvPr id="2" name="Title 1"/>
          <p:cNvSpPr>
            <a:spLocks noGrp="1"/>
          </p:cNvSpPr>
          <p:nvPr>
            <p:ph type="title"/>
          </p:nvPr>
        </p:nvSpPr>
        <p:spPr>
          <a:xfrm>
            <a:off x="0" y="152400"/>
            <a:ext cx="8915400" cy="1219200"/>
          </a:xfrm>
        </p:spPr>
        <p:txBody>
          <a:bodyPr>
            <a:noAutofit/>
          </a:bodyPr>
          <a:lstStyle/>
          <a:p>
            <a:r>
              <a:rPr sz="4800" b="1" i="1" smtClean="0">
                <a:solidFill>
                  <a:schemeClr val="accent2">
                    <a:lumMod val="75000"/>
                  </a:schemeClr>
                </a:solidFill>
                <a:latin typeface="Baskerville Old Face" pitchFamily="18" charset="0"/>
              </a:rPr>
              <a:t>	Introduction </a:t>
            </a:r>
            <a:r>
              <a:rPr sz="4800" b="1" i="1" smtClean="0">
                <a:solidFill>
                  <a:schemeClr val="accent2">
                    <a:lumMod val="75000"/>
                  </a:schemeClr>
                </a:solidFill>
                <a:latin typeface="Baskerville Old Face" pitchFamily="18" charset="0"/>
              </a:rPr>
              <a:t>To </a:t>
            </a:r>
            <a:r>
              <a:rPr sz="4800" b="1" i="1" smtClean="0">
                <a:solidFill>
                  <a:schemeClr val="accent2">
                    <a:lumMod val="75000"/>
                  </a:schemeClr>
                </a:solidFill>
                <a:latin typeface="Baskerville Old Face" pitchFamily="18" charset="0"/>
              </a:rPr>
              <a:t>Innovation</a:t>
            </a:r>
            <a:endParaRPr lang="en-US" sz="4800" b="1" i="1" dirty="0">
              <a:solidFill>
                <a:schemeClr val="accent2">
                  <a:lumMod val="75000"/>
                </a:schemeClr>
              </a:solidFill>
              <a:latin typeface="Baskerville Old Face" pitchFamily="18" charset="0"/>
            </a:endParaRPr>
          </a:p>
        </p:txBody>
      </p:sp>
      <p:sp>
        <p:nvSpPr>
          <p:cNvPr id="20482" name="AutoShape 2" descr="Image result for innov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i="1" dirty="0" smtClean="0"/>
              <a:t>Diffusion of innovation research was first started in 1903 by seminal researcher Gabriel Tarde, who first plotted the S-shaped diffusion curve. Tarde defined the innovation-decision process as a series of steps that includes:</a:t>
            </a:r>
          </a:p>
          <a:p>
            <a:r>
              <a:rPr lang="en-US" b="1" i="1" dirty="0" smtClean="0"/>
              <a:t>First knowledge</a:t>
            </a:r>
          </a:p>
          <a:p>
            <a:r>
              <a:rPr lang="en-US" b="1" i="1" dirty="0" smtClean="0"/>
              <a:t>Forming an attitude</a:t>
            </a:r>
          </a:p>
          <a:p>
            <a:r>
              <a:rPr lang="en-US" b="1" i="1" dirty="0" smtClean="0"/>
              <a:t>A decision to adopt or reject</a:t>
            </a:r>
          </a:p>
          <a:p>
            <a:r>
              <a:rPr lang="en-US" b="1" i="1" dirty="0" smtClean="0"/>
              <a:t>Implementation and use</a:t>
            </a:r>
          </a:p>
          <a:p>
            <a:r>
              <a:rPr lang="en-US" b="1" i="1" dirty="0" smtClean="0"/>
              <a:t>Confirmation of the decision</a:t>
            </a:r>
          </a:p>
          <a:p>
            <a:pPr>
              <a:buNone/>
            </a:pPr>
            <a:endParaRPr lang="en-US" dirty="0"/>
          </a:p>
        </p:txBody>
      </p:sp>
      <p:sp>
        <p:nvSpPr>
          <p:cNvPr id="2" name="Title 1"/>
          <p:cNvSpPr>
            <a:spLocks noGrp="1"/>
          </p:cNvSpPr>
          <p:nvPr>
            <p:ph type="title"/>
          </p:nvPr>
        </p:nvSpPr>
        <p:spPr/>
        <p:txBody>
          <a:bodyPr>
            <a:normAutofit/>
          </a:bodyPr>
          <a:lstStyle/>
          <a:p>
            <a:r>
              <a:rPr sz="5400" b="1" i="1" u="sng" smtClean="0">
                <a:solidFill>
                  <a:schemeClr val="bg2">
                    <a:lumMod val="75000"/>
                  </a:schemeClr>
                </a:solidFill>
              </a:rPr>
              <a:t>Diffusion of innovation:</a:t>
            </a:r>
            <a:endParaRPr lang="en-US" sz="5400" b="1" i="1" u="sng" dirty="0">
              <a:solidFill>
                <a:schemeClr val="bg2">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b="1" i="1" dirty="0" smtClean="0"/>
              <a:t>Many research studies try to rank countries based on measures of innovation. Common areas of focus include: </a:t>
            </a:r>
          </a:p>
          <a:p>
            <a:r>
              <a:rPr lang="en-US" b="1" i="1" dirty="0" smtClean="0"/>
              <a:t>High-</a:t>
            </a:r>
            <a:r>
              <a:rPr lang="en-US" b="1" i="1" dirty="0" err="1" smtClean="0"/>
              <a:t>techcompanies</a:t>
            </a:r>
            <a:r>
              <a:rPr lang="en-US" b="1" i="1" dirty="0" smtClean="0"/>
              <a:t> , manufacturing, patents, post secondary education, research and development, and research personnel. The left ranking of the top 10 countries below is based on the 2016 Bloomberg Innovation Index. However, studies may vary widely; for example the Global Innovation Index 2016 ranks Switzerland as number one wherein countries like South Korea  and Japan do not even make the top ten.</a:t>
            </a:r>
          </a:p>
        </p:txBody>
      </p:sp>
      <p:sp>
        <p:nvSpPr>
          <p:cNvPr id="2" name="Title 1"/>
          <p:cNvSpPr>
            <a:spLocks noGrp="1"/>
          </p:cNvSpPr>
          <p:nvPr>
            <p:ph type="title"/>
          </p:nvPr>
        </p:nvSpPr>
        <p:spPr>
          <a:xfrm>
            <a:off x="609600" y="685800"/>
            <a:ext cx="7391400" cy="1905000"/>
          </a:xfrm>
        </p:spPr>
        <p:txBody>
          <a:bodyPr>
            <a:noAutofit/>
          </a:bodyPr>
          <a:lstStyle/>
          <a:p>
            <a:r>
              <a:rPr sz="6600" b="1" i="1" u="sng" smtClean="0">
                <a:solidFill>
                  <a:schemeClr val="accent3">
                    <a:lumMod val="75000"/>
                  </a:schemeClr>
                </a:solidFill>
              </a:rPr>
              <a:t>Rankings:</a:t>
            </a:r>
            <a:r>
              <a:rPr sz="6600" b="1" smtClean="0"/>
              <a:t/>
            </a:r>
            <a:br>
              <a:rPr sz="6600" b="1" smtClean="0"/>
            </a:br>
            <a:endParaRPr lang="en-US" sz="6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All innovations are ultimately directed at changing qualitative and or quantitative factors of learning outcomes:</a:t>
            </a:r>
          </a:p>
          <a:p>
            <a:r>
              <a:rPr lang="en-US" dirty="0" smtClean="0"/>
              <a:t>Qualitative: better knowledge, more effective skills, important competencies, character development, values, dispositions, effective job placement, and job performance; and</a:t>
            </a:r>
          </a:p>
          <a:p>
            <a:r>
              <a:rPr lang="en-US" dirty="0" smtClean="0"/>
              <a:t>Quantitative: improved learning parameters such as test results, volume of information learned, amount of skills or competencies developed, college enrollment numbers, measured student performance, retention, attrition, graduation rate, number of students in class, cost, and time efficiency.</a:t>
            </a:r>
          </a:p>
          <a:p>
            <a:endParaRPr lang="en-US" dirty="0"/>
          </a:p>
        </p:txBody>
      </p:sp>
      <p:sp>
        <p:nvSpPr>
          <p:cNvPr id="2" name="Title 1"/>
          <p:cNvSpPr>
            <a:spLocks noGrp="1"/>
          </p:cNvSpPr>
          <p:nvPr>
            <p:ph type="title"/>
          </p:nvPr>
        </p:nvSpPr>
        <p:spPr/>
        <p:txBody>
          <a:bodyPr>
            <a:normAutofit/>
          </a:bodyPr>
          <a:lstStyle/>
          <a:p>
            <a:r>
              <a:rPr sz="6000" b="1" i="1" u="sng" smtClean="0">
                <a:solidFill>
                  <a:schemeClr val="accent3">
                    <a:lumMod val="75000"/>
                  </a:schemeClr>
                </a:solidFill>
                <a:latin typeface="Baskerville Old Face" pitchFamily="18" charset="0"/>
              </a:rPr>
              <a:t>Directions of innovations:</a:t>
            </a:r>
            <a:endParaRPr lang="en-US" sz="6000" b="1" i="1" u="sng" dirty="0">
              <a:solidFill>
                <a:schemeClr val="accent3">
                  <a:lumMod val="75000"/>
                </a:schemeClr>
              </a:solidFill>
              <a:latin typeface="Baskerville Old Fac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828800"/>
            <a:ext cx="8305800" cy="3014004"/>
          </a:xfrm>
        </p:spPr>
        <p:txBody>
          <a:bodyPr/>
          <a:lstStyle/>
          <a:p>
            <a:pPr>
              <a:buFont typeface="Wingdings" pitchFamily="2" charset="2"/>
              <a:buChar char="Ø"/>
            </a:pPr>
            <a:r>
              <a:rPr lang="en-US" b="1" i="1" dirty="0" smtClean="0"/>
              <a:t>Innovation is important at all stages of development; specifically, the creation and diffusion of technologies are important for economic growth and welfare across all economies. </a:t>
            </a:r>
          </a:p>
          <a:p>
            <a:pPr>
              <a:buFont typeface="Wingdings" pitchFamily="2" charset="2"/>
              <a:buChar char="Ø"/>
            </a:pPr>
            <a:r>
              <a:rPr lang="en-US" b="1" i="1" dirty="0" smtClean="0"/>
              <a:t>Different types of innovation play a role at various stages .</a:t>
            </a:r>
          </a:p>
          <a:p>
            <a:pPr>
              <a:buFont typeface="Wingdings" pitchFamily="2" charset="2"/>
              <a:buChar char="Ø"/>
            </a:pPr>
            <a:r>
              <a:rPr lang="en-US" b="1" i="1" dirty="0" smtClean="0"/>
              <a:t>Opportunities for successful innovation experiments and a potentially different framework for development are emerging.</a:t>
            </a:r>
          </a:p>
          <a:p>
            <a:pPr>
              <a:buFont typeface="Wingdings" pitchFamily="2" charset="2"/>
              <a:buChar char="Ø"/>
            </a:pPr>
            <a:r>
              <a:rPr lang="en-US" b="1" i="1" dirty="0" smtClean="0"/>
              <a:t> Notably, these opportunities result from the rise of information and communication technologies, the development of global value chains.</a:t>
            </a:r>
          </a:p>
          <a:p>
            <a:r>
              <a:rPr lang="en-US" dirty="0" smtClean="0"/>
              <a:t> </a:t>
            </a:r>
          </a:p>
          <a:p>
            <a:r>
              <a:rPr lang="en-US" dirty="0" smtClean="0"/>
              <a:t> </a:t>
            </a:r>
          </a:p>
          <a:p>
            <a:endParaRPr lang="en-US" dirty="0"/>
          </a:p>
        </p:txBody>
      </p:sp>
      <p:sp>
        <p:nvSpPr>
          <p:cNvPr id="3" name="Title 2"/>
          <p:cNvSpPr>
            <a:spLocks noGrp="1"/>
          </p:cNvSpPr>
          <p:nvPr>
            <p:ph type="ctrTitle"/>
          </p:nvPr>
        </p:nvSpPr>
        <p:spPr>
          <a:xfrm>
            <a:off x="533400" y="228600"/>
            <a:ext cx="8305800" cy="2133600"/>
          </a:xfrm>
        </p:spPr>
        <p:txBody>
          <a:bodyPr/>
          <a:lstStyle/>
          <a:p>
            <a:r>
              <a:rPr sz="5400" b="1" i="1" u="sng" smtClean="0">
                <a:solidFill>
                  <a:schemeClr val="accent3">
                    <a:lumMod val="75000"/>
                  </a:schemeClr>
                </a:solidFill>
                <a:latin typeface="Baskerville Old Face" pitchFamily="18" charset="0"/>
              </a:rPr>
              <a:t> The role of innovation </a:t>
            </a:r>
            <a:r>
              <a:rPr b="1" i="1" u="sng" smtClean="0">
                <a:solidFill>
                  <a:schemeClr val="accent3">
                    <a:lumMod val="75000"/>
                  </a:schemeClr>
                </a:solidFill>
                <a:latin typeface="Baskerville Old Face" pitchFamily="18" charset="0"/>
              </a:rPr>
              <a:t/>
            </a:r>
            <a:br>
              <a:rPr b="1" i="1" u="sng" smtClean="0">
                <a:solidFill>
                  <a:schemeClr val="accent3">
                    <a:lumMod val="75000"/>
                  </a:schemeClr>
                </a:solidFill>
                <a:latin typeface="Baskerville Old Face" pitchFamily="18" charset="0"/>
              </a:rPr>
            </a:br>
            <a:endParaRPr lang="en-US" b="1" i="1" u="sng" dirty="0">
              <a:solidFill>
                <a:schemeClr val="accent3">
                  <a:lumMod val="75000"/>
                </a:schemeClr>
              </a:solidFill>
              <a:latin typeface="Baskerville Old Face"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8686800" cy="5029200"/>
          </a:xfrm>
        </p:spPr>
        <p:txBody>
          <a:bodyPr>
            <a:noAutofit/>
          </a:bodyPr>
          <a:lstStyle/>
          <a:p>
            <a:r>
              <a:rPr lang="en-US" sz="2000" b="1" i="1" dirty="0" smtClean="0">
                <a:latin typeface="Baskerville Old Face" pitchFamily="18" charset="0"/>
              </a:rPr>
              <a:t>Creativity is the ability to think and act in ways that are new and novel. In our minds, there are two kinds of creativity, innovation and invention. Innovation is thinking creatively about something that already exists (e.g., the tape recorder, Walkman, and CD player are all innovations on the phonograph). </a:t>
            </a:r>
          </a:p>
          <a:p>
            <a:r>
              <a:rPr lang="en-US" sz="2000" b="1" i="1" dirty="0" smtClean="0">
                <a:latin typeface="Baskerville Old Face" pitchFamily="18" charset="0"/>
              </a:rPr>
              <a:t>Creativity is a phenomenon whereby something new and somehow valuable is formed. The created item may be intangible (such as an idea, a scientific theory, a musical composition, or a joke) or a physical object (such as an invention, a literary work, or a painting).</a:t>
            </a:r>
          </a:p>
          <a:p>
            <a:r>
              <a:rPr lang="en-US" sz="2000" b="1" i="1" dirty="0" smtClean="0">
                <a:latin typeface="Baskerville Old Face" pitchFamily="18" charset="0"/>
              </a:rPr>
              <a:t>Scholarly interest in creativity is found in a number of disciplines: engineering, psychology ,  cognitive science, education, philosophy(particularly philosophy of science), technology , theology, sociology, linguistics, business studies, songwriting, and economics, </a:t>
            </a:r>
          </a:p>
          <a:p>
            <a:r>
              <a:rPr lang="en-US" sz="2000" b="1" i="1" dirty="0" smtClean="0">
                <a:latin typeface="Baskerville Old Face" pitchFamily="18" charset="0"/>
              </a:rPr>
              <a:t>Covering the relations between creativity and general intelligence, personality type, mental and neurological processes, mental health, or artificial intelligence; the potential for fostering creativity through education and training; the maximization of creativity for national economic benefit, and the application of creative resources to improve the effectiveness of teaching and learning.</a:t>
            </a:r>
            <a:endParaRPr lang="en-US" sz="2000" b="1" i="1" dirty="0">
              <a:latin typeface="Baskerville Old Face" pitchFamily="18" charset="0"/>
            </a:endParaRPr>
          </a:p>
        </p:txBody>
      </p:sp>
      <p:sp>
        <p:nvSpPr>
          <p:cNvPr id="2" name="Title 1"/>
          <p:cNvSpPr>
            <a:spLocks noGrp="1"/>
          </p:cNvSpPr>
          <p:nvPr>
            <p:ph type="title"/>
          </p:nvPr>
        </p:nvSpPr>
        <p:spPr>
          <a:xfrm>
            <a:off x="457200" y="-228600"/>
            <a:ext cx="8229600" cy="1371600"/>
          </a:xfrm>
        </p:spPr>
        <p:txBody>
          <a:bodyPr>
            <a:normAutofit fontScale="90000"/>
          </a:bodyPr>
          <a:lstStyle/>
          <a:p>
            <a:pPr algn="ctr"/>
            <a:r>
              <a:rPr sz="6600" b="1" i="1" smtClean="0">
                <a:solidFill>
                  <a:schemeClr val="accent3">
                    <a:lumMod val="75000"/>
                  </a:schemeClr>
                </a:solidFill>
                <a:latin typeface="Baskerville Old Face" pitchFamily="18" charset="0"/>
              </a:rPr>
              <a:t>Creativity and innovation:</a:t>
            </a:r>
            <a:endParaRPr lang="en-US" sz="6600" i="1" dirty="0">
              <a:solidFill>
                <a:schemeClr val="accent3">
                  <a:lumMod val="75000"/>
                </a:schemeClr>
              </a:solidFill>
              <a:latin typeface="Baskerville Old Fac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229600" cy="1524000"/>
          </a:xfrm>
        </p:spPr>
        <p:txBody>
          <a:bodyPr>
            <a:noAutofit/>
          </a:bodyPr>
          <a:lstStyle/>
          <a:p>
            <a:r>
              <a:rPr sz="6000" b="1" i="1" u="sng" smtClean="0">
                <a:solidFill>
                  <a:schemeClr val="accent3">
                    <a:lumMod val="75000"/>
                  </a:schemeClr>
                </a:solidFill>
              </a:rPr>
              <a:t/>
            </a:r>
            <a:br>
              <a:rPr sz="6000" b="1" i="1" u="sng" smtClean="0">
                <a:solidFill>
                  <a:schemeClr val="accent3">
                    <a:lumMod val="75000"/>
                  </a:schemeClr>
                </a:solidFill>
              </a:rPr>
            </a:br>
            <a:r>
              <a:rPr sz="6000" b="1" i="1" u="sng" smtClean="0">
                <a:solidFill>
                  <a:schemeClr val="accent3">
                    <a:lumMod val="75000"/>
                  </a:schemeClr>
                </a:solidFill>
              </a:rPr>
              <a:t/>
            </a:r>
            <a:br>
              <a:rPr sz="6000" b="1" i="1" u="sng" smtClean="0">
                <a:solidFill>
                  <a:schemeClr val="accent3">
                    <a:lumMod val="75000"/>
                  </a:schemeClr>
                </a:solidFill>
              </a:rPr>
            </a:br>
            <a:r>
              <a:rPr sz="6000" b="1" i="1" u="sng" smtClean="0">
                <a:solidFill>
                  <a:schemeClr val="accent3">
                    <a:lumMod val="75000"/>
                  </a:schemeClr>
                </a:solidFill>
              </a:rPr>
              <a:t>Goals</a:t>
            </a:r>
            <a:r>
              <a:rPr sz="6000" b="1" i="1" u="sng" smtClean="0">
                <a:solidFill>
                  <a:schemeClr val="accent3">
                    <a:lumMod val="75000"/>
                  </a:schemeClr>
                </a:solidFill>
              </a:rPr>
              <a:t/>
            </a:r>
            <a:br>
              <a:rPr sz="6000" b="1" i="1" u="sng" smtClean="0">
                <a:solidFill>
                  <a:schemeClr val="accent3">
                    <a:lumMod val="75000"/>
                  </a:schemeClr>
                </a:solidFill>
              </a:rPr>
            </a:br>
            <a:endParaRPr lang="en-US" sz="6000" i="1" u="sng" dirty="0">
              <a:solidFill>
                <a:schemeClr val="accent3">
                  <a:lumMod val="75000"/>
                </a:schemeClr>
              </a:solidFill>
            </a:endParaRPr>
          </a:p>
        </p:txBody>
      </p:sp>
      <p:sp>
        <p:nvSpPr>
          <p:cNvPr id="4" name="Rectangle 3"/>
          <p:cNvSpPr/>
          <p:nvPr/>
        </p:nvSpPr>
        <p:spPr>
          <a:xfrm>
            <a:off x="381000" y="1066800"/>
            <a:ext cx="8305800" cy="4524315"/>
          </a:xfrm>
          <a:prstGeom prst="rect">
            <a:avLst/>
          </a:prstGeom>
        </p:spPr>
        <p:txBody>
          <a:bodyPr wrap="square">
            <a:spAutoFit/>
          </a:bodyPr>
          <a:lstStyle/>
          <a:p>
            <a:pPr>
              <a:buFont typeface="Wingdings" pitchFamily="2" charset="2"/>
              <a:buChar char="Ø"/>
            </a:pPr>
            <a:r>
              <a:rPr lang="en-US" b="1" i="1" dirty="0" smtClean="0">
                <a:latin typeface="Baskerville Old Face" pitchFamily="18" charset="0"/>
              </a:rPr>
              <a:t>One </a:t>
            </a:r>
            <a:r>
              <a:rPr lang="en-US" b="1" i="1" dirty="0">
                <a:latin typeface="Baskerville Old Face" pitchFamily="18" charset="0"/>
              </a:rPr>
              <a:t>driver for innovation programs in corporations is to achieve growth objectives. </a:t>
            </a:r>
            <a:r>
              <a:rPr lang="en-US" b="1" i="1" dirty="0" smtClean="0">
                <a:latin typeface="Baskerville Old Face" pitchFamily="18" charset="0"/>
              </a:rPr>
              <a:t>I\</a:t>
            </a:r>
          </a:p>
          <a:p>
            <a:pPr>
              <a:buFont typeface="Wingdings" pitchFamily="2" charset="2"/>
              <a:buChar char="Ø"/>
            </a:pPr>
            <a:r>
              <a:rPr lang="en-US" b="1" i="1" dirty="0">
                <a:latin typeface="Baskerville Old Face" pitchFamily="18" charset="0"/>
              </a:rPr>
              <a:t>I</a:t>
            </a:r>
            <a:r>
              <a:rPr lang="en-US" b="1" i="1" dirty="0" smtClean="0">
                <a:latin typeface="Baskerville Old Face" pitchFamily="18" charset="0"/>
              </a:rPr>
              <a:t>nnovation </a:t>
            </a:r>
            <a:r>
              <a:rPr lang="en-US" b="1" i="1" dirty="0">
                <a:latin typeface="Baskerville Old Face" pitchFamily="18" charset="0"/>
              </a:rPr>
              <a:t>is the key element in providing aggressive top-line growth, and for increasing bottom-line </a:t>
            </a:r>
            <a:r>
              <a:rPr lang="en-US" b="1" i="1" dirty="0" smtClean="0">
                <a:latin typeface="Baskerville Old Face" pitchFamily="18" charset="0"/>
              </a:rPr>
              <a:t>results</a:t>
            </a:r>
            <a:r>
              <a:rPr lang="en-US" b="1" i="1" dirty="0">
                <a:latin typeface="Baskerville Old Face" pitchFamily="18" charset="0"/>
              </a:rPr>
              <a:t>.</a:t>
            </a:r>
          </a:p>
          <a:p>
            <a:pPr>
              <a:buFont typeface="Wingdings" pitchFamily="2" charset="2"/>
              <a:buChar char="Ø"/>
            </a:pPr>
            <a:r>
              <a:rPr lang="en-US" b="1" i="1" dirty="0" smtClean="0">
                <a:latin typeface="Baskerville Old Face" pitchFamily="18" charset="0"/>
              </a:rPr>
              <a:t>One </a:t>
            </a:r>
            <a:r>
              <a:rPr lang="en-US" b="1" i="1" dirty="0">
                <a:latin typeface="Baskerville Old Face" pitchFamily="18" charset="0"/>
              </a:rPr>
              <a:t>survey across a large number of manufacturing and services organizations found, ranked in decreasing order of popularity, that systematic programs of organizational innovation are most frequently driven by: improved </a:t>
            </a:r>
            <a:r>
              <a:rPr lang="en-US" b="1" i="1" dirty="0" smtClean="0">
                <a:latin typeface="Baskerville Old Face" pitchFamily="18" charset="0"/>
              </a:rPr>
              <a:t>quality, </a:t>
            </a:r>
            <a:r>
              <a:rPr lang="en-US" b="1" i="1" dirty="0">
                <a:latin typeface="Baskerville Old Face" pitchFamily="18" charset="0"/>
              </a:rPr>
              <a:t>creation of new </a:t>
            </a:r>
            <a:r>
              <a:rPr lang="en-US" b="1" i="1" dirty="0" smtClean="0">
                <a:latin typeface="Baskerville Old Face" pitchFamily="18" charset="0"/>
              </a:rPr>
              <a:t>markets, </a:t>
            </a:r>
            <a:r>
              <a:rPr lang="en-US" b="1" i="1" dirty="0">
                <a:latin typeface="Baskerville Old Face" pitchFamily="18" charset="0"/>
              </a:rPr>
              <a:t>extension of the </a:t>
            </a:r>
            <a:r>
              <a:rPr lang="en-US" b="1" i="1" dirty="0" smtClean="0">
                <a:latin typeface="Baskerville Old Face" pitchFamily="18" charset="0"/>
              </a:rPr>
              <a:t>product range</a:t>
            </a:r>
            <a:r>
              <a:rPr lang="en-US" b="1" i="1" dirty="0">
                <a:latin typeface="Baskerville Old Face" pitchFamily="18" charset="0"/>
              </a:rPr>
              <a:t>, reduced labor costs, improved production processes, reduced materials, reduced environmental damage, replacement of products/services, reduced </a:t>
            </a:r>
            <a:r>
              <a:rPr lang="en-US" b="1" i="1" dirty="0" smtClean="0">
                <a:latin typeface="Baskerville Old Face" pitchFamily="18" charset="0"/>
              </a:rPr>
              <a:t>energy consumption</a:t>
            </a:r>
            <a:r>
              <a:rPr lang="en-US" b="1" i="1" dirty="0">
                <a:latin typeface="Baskerville Old Face" pitchFamily="18" charset="0"/>
              </a:rPr>
              <a:t>, conformance </a:t>
            </a:r>
            <a:r>
              <a:rPr lang="en-US" b="1" i="1" dirty="0" smtClean="0">
                <a:latin typeface="Baskerville Old Face" pitchFamily="18" charset="0"/>
              </a:rPr>
              <a:t>to regulations.</a:t>
            </a:r>
            <a:endParaRPr lang="en-US" b="1" i="1" dirty="0">
              <a:latin typeface="Baskerville Old Face" pitchFamily="18" charset="0"/>
            </a:endParaRPr>
          </a:p>
          <a:p>
            <a:pPr>
              <a:buFont typeface="Wingdings" pitchFamily="2" charset="2"/>
              <a:buChar char="Ø"/>
            </a:pPr>
            <a:r>
              <a:rPr lang="en-US" b="1" i="1" dirty="0">
                <a:latin typeface="Baskerville Old Face" pitchFamily="18" charset="0"/>
              </a:rPr>
              <a:t>These goals vary between improvements to products, processes and services and dispel a popular myth that innovation deals mainly with new product development. </a:t>
            </a:r>
            <a:endParaRPr lang="en-US" b="1" i="1" dirty="0" smtClean="0">
              <a:latin typeface="Baskerville Old Face" pitchFamily="18" charset="0"/>
            </a:endParaRPr>
          </a:p>
          <a:p>
            <a:pPr>
              <a:buFont typeface="Wingdings" pitchFamily="2" charset="2"/>
              <a:buChar char="Ø"/>
            </a:pPr>
            <a:r>
              <a:rPr lang="en-US" b="1" i="1" dirty="0" smtClean="0">
                <a:latin typeface="Baskerville Old Face" pitchFamily="18" charset="0"/>
              </a:rPr>
              <a:t>Programs of organizational innovation are typically tightly linked to organizational goals and objectives, to the business plan, and to market competitive positioning. </a:t>
            </a:r>
          </a:p>
          <a:p>
            <a:pPr>
              <a:buFont typeface="Wingdings" pitchFamily="2" charset="2"/>
              <a:buChar char="Ø"/>
            </a:pPr>
            <a:r>
              <a:rPr lang="en-US" b="1" i="1" dirty="0" smtClean="0">
                <a:latin typeface="Baskerville Old Face" pitchFamily="18" charset="0"/>
              </a:rPr>
              <a:t>Most </a:t>
            </a:r>
            <a:r>
              <a:rPr lang="en-US" b="1" i="1" dirty="0">
                <a:latin typeface="Baskerville Old Face" pitchFamily="18" charset="0"/>
              </a:rPr>
              <a:t>of the goals could apply to any </a:t>
            </a:r>
            <a:r>
              <a:rPr lang="en-US" b="1" i="1" dirty="0" smtClean="0">
                <a:latin typeface="Baskerville Old Face" pitchFamily="18" charset="0"/>
              </a:rPr>
              <a:t>organization </a:t>
            </a:r>
            <a:r>
              <a:rPr lang="en-US" b="1" i="1" dirty="0">
                <a:latin typeface="Baskerville Old Face" pitchFamily="18" charset="0"/>
              </a:rPr>
              <a:t>be it a manufacturing facility, marketing firm, hospital or local government. Whether innovation goals are successfully achieved or otherwise depends greatly on the environment prevailing in the firm</a:t>
            </a:r>
            <a:r>
              <a:rPr lang="en-US" b="1" i="1" dirty="0" smtClean="0">
                <a:latin typeface="Baskerville Old Face" pitchFamily="18" charset="0"/>
              </a:rPr>
              <a:t>.</a:t>
            </a:r>
            <a:endParaRPr lang="en-US" b="1" i="1" dirty="0">
              <a:latin typeface="Baskerville Old Face"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102</TotalTime>
  <Words>331</Words>
  <Application>Microsoft Office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Paper</vt:lpstr>
      <vt:lpstr>INNOVATIVE PROJECT </vt:lpstr>
      <vt:lpstr>What Is Innovation?</vt:lpstr>
      <vt:lpstr> Introduction To Innovation</vt:lpstr>
      <vt:lpstr>Diffusion of innovation:</vt:lpstr>
      <vt:lpstr>Rankings: </vt:lpstr>
      <vt:lpstr>Directions of innovations:</vt:lpstr>
      <vt:lpstr> The role of innovation  </vt:lpstr>
      <vt:lpstr>Creativity and innovation:</vt:lpstr>
      <vt:lpstr>  Goals </vt:lpstr>
      <vt:lpstr>           Summary:</vt:lpstr>
    </vt:vector>
  </TitlesOfParts>
  <Company>Unknown Organization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INNOVATIVE PROJECT </dc:title>
  <dc:creator>Owner</dc:creator>
  <cp:lastModifiedBy>Owner</cp:lastModifiedBy>
  <cp:revision>21</cp:revision>
  <dcterms:created xsi:type="dcterms:W3CDTF">2018-04-22T12:39:11Z</dcterms:created>
  <dcterms:modified xsi:type="dcterms:W3CDTF">2018-04-22T16:40:38Z</dcterms:modified>
</cp:coreProperties>
</file>