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ABA08"/>
    <a:srgbClr val="BB7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906"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0D57D911-D6BC-4C9F-8B1B-BC645D724EDE}"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85CD-82D9-4181-B864-560D3F86A455}"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57D911-D6BC-4C9F-8B1B-BC645D724EDE}"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85CD-82D9-4181-B864-560D3F86A4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57D911-D6BC-4C9F-8B1B-BC645D724EDE}"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85CD-82D9-4181-B864-560D3F86A4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0D57D911-D6BC-4C9F-8B1B-BC645D724EDE}"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85CD-82D9-4181-B864-560D3F86A455}"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57D911-D6BC-4C9F-8B1B-BC645D724EDE}"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85CD-82D9-4181-B864-560D3F86A4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0D57D911-D6BC-4C9F-8B1B-BC645D724EDE}"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85CD-82D9-4181-B864-560D3F86A4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D57D911-D6BC-4C9F-8B1B-BC645D724EDE}" type="datetimeFigureOut">
              <a:rPr lang="en-US" smtClean="0"/>
              <a:t>4/21/2018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485CD-82D9-4181-B864-560D3F86A4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57D911-D6BC-4C9F-8B1B-BC645D724EDE}" type="datetimeFigureOut">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485CD-82D9-4181-B864-560D3F86A4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7D911-D6BC-4C9F-8B1B-BC645D724EDE}" type="datetimeFigureOut">
              <a:rPr lang="en-US" smtClean="0"/>
              <a:t>4/21/2018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485CD-82D9-4181-B864-560D3F86A4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57D911-D6BC-4C9F-8B1B-BC645D724EDE}"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85CD-82D9-4181-B864-560D3F86A4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57D911-D6BC-4C9F-8B1B-BC645D724EDE}"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85CD-82D9-4181-B864-560D3F86A4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0D57D911-D6BC-4C9F-8B1B-BC645D724EDE}" type="datetimeFigureOut">
              <a:rPr lang="en-US" smtClean="0"/>
              <a:t>4/21/2018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0B485CD-82D9-4181-B864-560D3F86A45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3900" y="4114800"/>
            <a:ext cx="7467600" cy="1353312"/>
          </a:xfrm>
        </p:spPr>
        <p:txBody>
          <a:bodyPr>
            <a:normAutofit/>
          </a:bodyPr>
          <a:lstStyle/>
          <a:p>
            <a:r>
              <a:rPr lang="en-US" sz="2000" i="1" dirty="0">
                <a:solidFill>
                  <a:srgbClr val="BB7A1B"/>
                </a:solidFill>
                <a:effectLst>
                  <a:outerShdw blurRad="38100" dist="38100" dir="2700000" algn="tl">
                    <a:srgbClr val="000000">
                      <a:alpha val="43137"/>
                    </a:srgbClr>
                  </a:outerShdw>
                </a:effectLst>
                <a:latin typeface="Arial Narrow" pitchFamily="34" charset="0"/>
              </a:rPr>
              <a:t>Is it something we dream of? Something we seek? Can we even describe what innovation truly is? Maybe not, but we know for sure that progress is progress no matter how small and that allows us to create and find ideas every day. This makes us humans.</a:t>
            </a:r>
          </a:p>
        </p:txBody>
      </p:sp>
      <p:sp>
        <p:nvSpPr>
          <p:cNvPr id="2" name="Title 1"/>
          <p:cNvSpPr>
            <a:spLocks noGrp="1"/>
          </p:cNvSpPr>
          <p:nvPr>
            <p:ph type="ctrTitle"/>
          </p:nvPr>
        </p:nvSpPr>
        <p:spPr>
          <a:xfrm>
            <a:off x="533400" y="609600"/>
            <a:ext cx="7772400" cy="1012825"/>
          </a:xfrm>
        </p:spPr>
        <p:txBody>
          <a:bodyPr/>
          <a:lstStyle/>
          <a:p>
            <a:r>
              <a:rPr lang="en-US" sz="4400" b="1" i="1" dirty="0">
                <a:solidFill>
                  <a:schemeClr val="tx1">
                    <a:lumMod val="75000"/>
                  </a:schemeClr>
                </a:solidFill>
                <a:effectLst>
                  <a:outerShdw blurRad="38100" dist="38100" dir="2700000" algn="tl">
                    <a:srgbClr val="000000">
                      <a:alpha val="43137"/>
                    </a:srgbClr>
                  </a:outerShdw>
                </a:effectLst>
                <a:latin typeface="Arial Black" pitchFamily="34" charset="0"/>
              </a:rPr>
              <a:t>INNOVATION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453896"/>
            <a:ext cx="4343400" cy="2171700"/>
          </a:xfrm>
          <a:prstGeom prst="rect">
            <a:avLst/>
          </a:prstGeom>
        </p:spPr>
      </p:pic>
    </p:spTree>
    <p:extLst>
      <p:ext uri="{BB962C8B-B14F-4D97-AF65-F5344CB8AC3E}">
        <p14:creationId xmlns:p14="http://schemas.microsoft.com/office/powerpoint/2010/main" val="37405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371600"/>
            <a:ext cx="5029200" cy="4343400"/>
          </a:xfrm>
        </p:spPr>
        <p:txBody>
          <a:bodyPr>
            <a:normAutofit/>
          </a:bodyPr>
          <a:lstStyle/>
          <a:p>
            <a:r>
              <a:rPr lang="en-US" sz="1800" i="1" dirty="0">
                <a:solidFill>
                  <a:srgbClr val="BB7A1B"/>
                </a:solidFill>
                <a:effectLst>
                  <a:outerShdw blurRad="38100" dist="38100" dir="2700000" algn="tl">
                    <a:srgbClr val="000000">
                      <a:alpha val="43137"/>
                    </a:srgbClr>
                  </a:outerShdw>
                </a:effectLst>
                <a:latin typeface="Arial Narrow" pitchFamily="34" charset="0"/>
              </a:rPr>
              <a:t>The simplest definition of innovation is creating a new way to do something, coming up with new ideas or methods that prove to be more effective and to waste less resources. The principal idea innovation is based on is spend less, make more. This fundamental concept builds the effect of “new” from zero, which basically means that something is unknown, so it is unused. Not quite. For us “new” means something undiscovered that was brought to the surface by someone or something. That, however, doesn’t mean that all the innovation is brought from “new”, but rather from incomprehensible. Yet we can’t really comprehend everything, and we never will.</a:t>
            </a:r>
          </a:p>
        </p:txBody>
      </p:sp>
      <p:sp>
        <p:nvSpPr>
          <p:cNvPr id="5" name="TextBox 4"/>
          <p:cNvSpPr txBox="1"/>
          <p:nvPr/>
        </p:nvSpPr>
        <p:spPr>
          <a:xfrm>
            <a:off x="1219200" y="457200"/>
            <a:ext cx="3127248" cy="584775"/>
          </a:xfrm>
          <a:prstGeom prst="rect">
            <a:avLst/>
          </a:prstGeom>
          <a:noFill/>
        </p:spPr>
        <p:txBody>
          <a:bodyPr wrap="square" rtlCol="0">
            <a:spAutoFit/>
          </a:bodyPr>
          <a:lstStyle/>
          <a:p>
            <a:r>
              <a:rPr lang="en-US" sz="3200" dirty="0">
                <a:solidFill>
                  <a:schemeClr val="bg2">
                    <a:lumMod val="25000"/>
                    <a:lumOff val="75000"/>
                  </a:schemeClr>
                </a:solidFill>
                <a:latin typeface="Arial Black" pitchFamily="34" charset="0"/>
              </a:rPr>
              <a:t>What is it?</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5104" y="2286000"/>
            <a:ext cx="3048000" cy="2441448"/>
          </a:xfrm>
          <a:prstGeom prst="rect">
            <a:avLst/>
          </a:prstGeom>
        </p:spPr>
      </p:pic>
    </p:spTree>
    <p:extLst>
      <p:ext uri="{BB962C8B-B14F-4D97-AF65-F5344CB8AC3E}">
        <p14:creationId xmlns:p14="http://schemas.microsoft.com/office/powerpoint/2010/main" val="341657292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457200"/>
            <a:ext cx="7924800" cy="2057400"/>
          </a:xfrm>
        </p:spPr>
        <p:txBody>
          <a:bodyPr>
            <a:normAutofit/>
          </a:bodyPr>
          <a:lstStyle/>
          <a:p>
            <a:r>
              <a:rPr lang="en-US" sz="2000" i="1" dirty="0">
                <a:solidFill>
                  <a:schemeClr val="tx2"/>
                </a:solidFill>
                <a:effectLst>
                  <a:outerShdw blurRad="38100" dist="38100" dir="2700000" algn="tl">
                    <a:srgbClr val="000000">
                      <a:alpha val="43137"/>
                    </a:srgbClr>
                  </a:outerShdw>
                </a:effectLst>
                <a:latin typeface="+mj-lt"/>
              </a:rPr>
              <a:t>According to Steve Jobs, “Innovation is the only way to win.” Taking what he did to reach so high and create what is known as “Apple” today, we can affirm it’s true. Being so motivated to think outside the box and inspired to create a NEW invention led to a marvelous innovative company. What does it take to be strong enough to find the path and walk it to the end? Most probably creativity.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0" y="2929128"/>
            <a:ext cx="4953000" cy="2786063"/>
          </a:xfrm>
          <a:prstGeom prst="rect">
            <a:avLst/>
          </a:prstGeom>
        </p:spPr>
      </p:pic>
    </p:spTree>
    <p:extLst>
      <p:ext uri="{BB962C8B-B14F-4D97-AF65-F5344CB8AC3E}">
        <p14:creationId xmlns:p14="http://schemas.microsoft.com/office/powerpoint/2010/main" val="6760109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1071265"/>
            <a:ext cx="5638800" cy="3042118"/>
          </a:xfrm>
        </p:spPr>
        <p:txBody>
          <a:bodyPr>
            <a:noAutofit/>
          </a:bodyPr>
          <a:lstStyle/>
          <a:p>
            <a:pPr marL="0" indent="0">
              <a:buNone/>
            </a:pPr>
            <a:r>
              <a:rPr lang="en-US" sz="1800" i="1" dirty="0">
                <a:solidFill>
                  <a:schemeClr val="tx2">
                    <a:lumMod val="40000"/>
                    <a:lumOff val="60000"/>
                  </a:schemeClr>
                </a:solidFill>
                <a:effectLst>
                  <a:outerShdw blurRad="38100" dist="38100" dir="2700000" algn="tl">
                    <a:srgbClr val="000000">
                      <a:alpha val="43137"/>
                    </a:srgbClr>
                  </a:outerShdw>
                </a:effectLst>
              </a:rPr>
              <a:t>Usually innovation appears in technology and engineering, because these are principal fields when speaking about new and good. Although new is not necessarily good or bad, we find out how things can be interpreted. Many ideas are, for starters, believed to be bad or simply useless. That is because most people needs are not included in these. But sometimes people don’t know what they want. They like almost any crazy invention that makes something easier, even when it’s exaggerated. Some ideas might be beneficial, while others might slowly become dangerous and will end up destroying the whole system within. </a:t>
            </a:r>
          </a:p>
        </p:txBody>
      </p:sp>
      <p:sp>
        <p:nvSpPr>
          <p:cNvPr id="5" name="TextBox 4"/>
          <p:cNvSpPr txBox="1"/>
          <p:nvPr/>
        </p:nvSpPr>
        <p:spPr>
          <a:xfrm>
            <a:off x="1447800" y="609600"/>
            <a:ext cx="5334000" cy="461665"/>
          </a:xfrm>
          <a:prstGeom prst="rect">
            <a:avLst/>
          </a:prstGeom>
          <a:noFill/>
        </p:spPr>
        <p:txBody>
          <a:bodyPr wrap="square" rtlCol="0">
            <a:spAutoFit/>
          </a:bodyPr>
          <a:lstStyle/>
          <a:p>
            <a:r>
              <a:rPr lang="en-US" sz="2400" i="1" dirty="0">
                <a:solidFill>
                  <a:schemeClr val="tx1">
                    <a:lumMod val="75000"/>
                  </a:schemeClr>
                </a:solidFill>
                <a:effectLst>
                  <a:outerShdw blurRad="38100" dist="38100" dir="2700000" algn="tl">
                    <a:srgbClr val="000000">
                      <a:alpha val="43137"/>
                    </a:srgbClr>
                  </a:outerShdw>
                </a:effectLst>
                <a:latin typeface="Arial Black" pitchFamily="34" charset="0"/>
              </a:rPr>
              <a:t>Where does innovation occur?</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4964" y="4047530"/>
            <a:ext cx="3810000" cy="1524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9964" y="1371600"/>
            <a:ext cx="1714500" cy="1714500"/>
          </a:xfrm>
          <a:prstGeom prst="rect">
            <a:avLst/>
          </a:prstGeom>
        </p:spPr>
      </p:pic>
      <p:sp>
        <p:nvSpPr>
          <p:cNvPr id="8" name="TextBox 7"/>
          <p:cNvSpPr txBox="1"/>
          <p:nvPr/>
        </p:nvSpPr>
        <p:spPr>
          <a:xfrm>
            <a:off x="381000" y="4648200"/>
            <a:ext cx="4038600" cy="923330"/>
          </a:xfrm>
          <a:prstGeom prst="rect">
            <a:avLst/>
          </a:prstGeom>
          <a:noFill/>
        </p:spPr>
        <p:txBody>
          <a:bodyPr wrap="square" rtlCol="0">
            <a:spAutoFit/>
          </a:bodyPr>
          <a:lstStyle/>
          <a:p>
            <a:r>
              <a:rPr lang="en-US" i="1" u="sng" dirty="0">
                <a:solidFill>
                  <a:srgbClr val="FF0000"/>
                </a:solidFill>
                <a:effectLst>
                  <a:outerShdw blurRad="38100" dist="38100" dir="2700000" algn="tl">
                    <a:srgbClr val="000000">
                      <a:alpha val="43137"/>
                    </a:srgbClr>
                  </a:outerShdw>
                </a:effectLst>
              </a:rPr>
              <a:t>Just as Stephen Hawking said: ”Artificial intelligence might be humanity’s biggest mistake”</a:t>
            </a:r>
          </a:p>
        </p:txBody>
      </p:sp>
    </p:spTree>
    <p:extLst>
      <p:ext uri="{BB962C8B-B14F-4D97-AF65-F5344CB8AC3E}">
        <p14:creationId xmlns:p14="http://schemas.microsoft.com/office/powerpoint/2010/main" val="2111178502"/>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4800600" cy="1143000"/>
          </a:xfrm>
        </p:spPr>
        <p:txBody>
          <a:bodyPr/>
          <a:lstStyle/>
          <a:p>
            <a:r>
              <a:rPr lang="en-US" sz="2800" b="1" i="1" dirty="0">
                <a:solidFill>
                  <a:schemeClr val="tx1">
                    <a:lumMod val="65000"/>
                  </a:schemeClr>
                </a:solidFill>
                <a:effectLst>
                  <a:outerShdw blurRad="38100" dist="38100" dir="2700000" algn="tl">
                    <a:srgbClr val="000000">
                      <a:alpha val="43137"/>
                    </a:srgbClr>
                  </a:outerShdw>
                </a:effectLst>
                <a:latin typeface="Arial Black" pitchFamily="34" charset="0"/>
              </a:rPr>
              <a:t>Goals and failures</a:t>
            </a:r>
          </a:p>
        </p:txBody>
      </p:sp>
      <p:sp>
        <p:nvSpPr>
          <p:cNvPr id="3" name="Content Placeholder 2"/>
          <p:cNvSpPr>
            <a:spLocks noGrp="1"/>
          </p:cNvSpPr>
          <p:nvPr>
            <p:ph sz="quarter" idx="13"/>
          </p:nvPr>
        </p:nvSpPr>
        <p:spPr>
          <a:xfrm>
            <a:off x="304800" y="3124200"/>
            <a:ext cx="7924800" cy="2209800"/>
          </a:xfrm>
        </p:spPr>
        <p:txBody>
          <a:bodyPr>
            <a:normAutofit lnSpcReduction="10000"/>
          </a:bodyPr>
          <a:lstStyle/>
          <a:p>
            <a:pPr marL="0" indent="0">
              <a:buNone/>
            </a:pPr>
            <a:r>
              <a:rPr lang="en-US" sz="2000" i="1" dirty="0">
                <a:solidFill>
                  <a:srgbClr val="EABA08"/>
                </a:solidFill>
                <a:effectLst>
                  <a:outerShdw blurRad="38100" dist="38100" dir="2700000" algn="tl">
                    <a:srgbClr val="000000">
                      <a:alpha val="43137"/>
                    </a:srgbClr>
                  </a:outerShdw>
                </a:effectLst>
                <a:latin typeface="+mj-lt"/>
              </a:rPr>
              <a:t>Not only essential while covering the “innovation” but also inevitable. Failures represent a significant part in progressing. They obligate you to learn and do better, harder. They walk you through pain and misery but in the end they raise you higher than the sky and the space. Goals, on the other hand may create a fake feeling in your head, a fake feeling of progressing. That usually happens when you do not act, so you can’t see the obstacles. It’s like hitting a wall and not looking for a way around it, so you lay there forever, lying to yourself.</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381000"/>
            <a:ext cx="2712720" cy="2567940"/>
          </a:xfrm>
          <a:prstGeom prst="rect">
            <a:avLst/>
          </a:prstGeom>
        </p:spPr>
      </p:pic>
    </p:spTree>
    <p:extLst>
      <p:ext uri="{BB962C8B-B14F-4D97-AF65-F5344CB8AC3E}">
        <p14:creationId xmlns:p14="http://schemas.microsoft.com/office/powerpoint/2010/main" val="29886858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457200"/>
            <a:ext cx="7924800" cy="4114800"/>
          </a:xfrm>
        </p:spPr>
        <p:txBody>
          <a:bodyPr>
            <a:normAutofit/>
          </a:bodyPr>
          <a:lstStyle/>
          <a:p>
            <a:pPr marL="0" indent="0">
              <a:buNone/>
            </a:pPr>
            <a:r>
              <a:rPr lang="en-US" sz="2000" i="1" dirty="0">
                <a:solidFill>
                  <a:srgbClr val="FFFF99"/>
                </a:solidFill>
                <a:effectLst>
                  <a:outerShdw blurRad="38100" dist="38100" dir="2700000" algn="tl">
                    <a:srgbClr val="000000">
                      <a:alpha val="43137"/>
                    </a:srgbClr>
                  </a:outerShdw>
                </a:effectLst>
              </a:rPr>
              <a:t>Our perception upon achieving goals is sometimes wrong and distracting. We find ourselves a comfortable spot in what we do and we don’t get out of it. The problem </a:t>
            </a:r>
            <a:r>
              <a:rPr lang="en-US" sz="2000" i="1" dirty="0" err="1">
                <a:solidFill>
                  <a:srgbClr val="FFFF99"/>
                </a:solidFill>
                <a:effectLst>
                  <a:outerShdw blurRad="38100" dist="38100" dir="2700000" algn="tl">
                    <a:srgbClr val="000000">
                      <a:alpha val="43137"/>
                    </a:srgbClr>
                  </a:outerShdw>
                </a:effectLst>
              </a:rPr>
              <a:t>persists,ultil</a:t>
            </a:r>
            <a:r>
              <a:rPr lang="en-US" sz="2000" i="1" dirty="0">
                <a:solidFill>
                  <a:srgbClr val="FFFF99"/>
                </a:solidFill>
                <a:effectLst>
                  <a:outerShdw blurRad="38100" dist="38100" dir="2700000" algn="tl">
                    <a:srgbClr val="000000">
                      <a:alpha val="43137"/>
                    </a:srgbClr>
                  </a:outerShdw>
                </a:effectLst>
              </a:rPr>
              <a:t> something decides to pop up and ruin your plan. This problem is treated only by experiencing it </a:t>
            </a:r>
            <a:r>
              <a:rPr lang="en-US" sz="2000" i="1" dirty="0" err="1">
                <a:solidFill>
                  <a:srgbClr val="FFFF99"/>
                </a:solidFill>
                <a:effectLst>
                  <a:outerShdw blurRad="38100" dist="38100" dir="2700000" algn="tl">
                    <a:srgbClr val="000000">
                      <a:alpha val="43137"/>
                    </a:srgbClr>
                  </a:outerShdw>
                </a:effectLst>
              </a:rPr>
              <a:t>youself</a:t>
            </a:r>
            <a:r>
              <a:rPr lang="en-US" sz="2000" i="1" dirty="0">
                <a:solidFill>
                  <a:srgbClr val="FFFF99"/>
                </a:solidFill>
                <a:effectLst>
                  <a:outerShdw blurRad="38100" dist="38100" dir="2700000" algn="tl">
                    <a:srgbClr val="000000">
                      <a:alpha val="43137"/>
                    </a:srgbClr>
                  </a:outerShdw>
                </a:effectLst>
              </a:rPr>
              <a:t> and realizing how dangerous stopping can be. Because </a:t>
            </a:r>
            <a:r>
              <a:rPr lang="en-US" sz="2000" i="1" dirty="0" err="1">
                <a:solidFill>
                  <a:srgbClr val="FFFF99"/>
                </a:solidFill>
                <a:effectLst>
                  <a:outerShdw blurRad="38100" dist="38100" dir="2700000" algn="tl">
                    <a:srgbClr val="000000">
                      <a:alpha val="43137"/>
                    </a:srgbClr>
                  </a:outerShdw>
                </a:effectLst>
              </a:rPr>
              <a:t>Elon</a:t>
            </a:r>
            <a:r>
              <a:rPr lang="en-US" sz="2000" i="1" dirty="0">
                <a:solidFill>
                  <a:srgbClr val="FFFF99"/>
                </a:solidFill>
                <a:effectLst>
                  <a:outerShdw blurRad="38100" dist="38100" dir="2700000" algn="tl">
                    <a:srgbClr val="000000">
                      <a:alpha val="43137"/>
                    </a:srgbClr>
                  </a:outerShdw>
                </a:effectLst>
              </a:rPr>
              <a:t> Musk says: “Failure is not an option here. If things are not </a:t>
            </a:r>
            <a:r>
              <a:rPr lang="en-US" sz="2000" i="1" dirty="0" err="1">
                <a:solidFill>
                  <a:srgbClr val="FFFF99"/>
                </a:solidFill>
                <a:effectLst>
                  <a:outerShdw blurRad="38100" dist="38100" dir="2700000" algn="tl">
                    <a:srgbClr val="000000">
                      <a:alpha val="43137"/>
                    </a:srgbClr>
                  </a:outerShdw>
                </a:effectLst>
              </a:rPr>
              <a:t>failing,you</a:t>
            </a:r>
            <a:r>
              <a:rPr lang="en-US" sz="2000" i="1" dirty="0">
                <a:solidFill>
                  <a:srgbClr val="FFFF99"/>
                </a:solidFill>
                <a:effectLst>
                  <a:outerShdw blurRad="38100" dist="38100" dir="2700000" algn="tl">
                    <a:srgbClr val="000000">
                      <a:alpha val="43137"/>
                    </a:srgbClr>
                  </a:outerShdw>
                </a:effectLst>
              </a:rPr>
              <a:t> aren’t innovating enough.” So you should keep going until rock bottom for 2 reasons: You can’t fail if you don’t try and because we always like to push our limits. Do not stop until you physically and psychically cannot continue. But you would.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3051048"/>
            <a:ext cx="3870158" cy="2667000"/>
          </a:xfrm>
          <a:prstGeom prst="rect">
            <a:avLst/>
          </a:prstGeom>
        </p:spPr>
      </p:pic>
    </p:spTree>
    <p:extLst>
      <p:ext uri="{BB962C8B-B14F-4D97-AF65-F5344CB8AC3E}">
        <p14:creationId xmlns:p14="http://schemas.microsoft.com/office/powerpoint/2010/main" val="6167347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Black" pitchFamily="34" charset="0"/>
              </a:rPr>
              <a:t>INNOVATION</a:t>
            </a:r>
          </a:p>
        </p:txBody>
      </p:sp>
      <p:sp>
        <p:nvSpPr>
          <p:cNvPr id="3" name="Content Placeholder 2"/>
          <p:cNvSpPr>
            <a:spLocks noGrp="1"/>
          </p:cNvSpPr>
          <p:nvPr>
            <p:ph sz="quarter" idx="13"/>
          </p:nvPr>
        </p:nvSpPr>
        <p:spPr>
          <a:xfrm>
            <a:off x="609600" y="1600200"/>
            <a:ext cx="7924800" cy="1524000"/>
          </a:xfrm>
        </p:spPr>
        <p:txBody>
          <a:bodyPr>
            <a:normAutofit lnSpcReduction="10000"/>
          </a:bodyPr>
          <a:lstStyle/>
          <a:p>
            <a:pPr marL="0" indent="0">
              <a:buNone/>
            </a:pPr>
            <a:r>
              <a:rPr lang="en-US" sz="2400" i="1" dirty="0">
                <a:solidFill>
                  <a:srgbClr val="FFFF00"/>
                </a:solidFill>
                <a:effectLst>
                  <a:outerShdw blurRad="38100" dist="38100" dir="2700000" algn="tl">
                    <a:srgbClr val="000000">
                      <a:alpha val="43137"/>
                    </a:srgbClr>
                  </a:outerShdw>
                </a:effectLst>
                <a:latin typeface="+mj-lt"/>
              </a:rPr>
              <a:t>The conclusion is supposedly that innovation does not mean good or bad, means efficient, and most importantly, new. We cannot survive without our lives being constantly updated and we must adapt. That’s all there is to it.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5" name="TextBox 4"/>
          <p:cNvSpPr txBox="1"/>
          <p:nvPr/>
        </p:nvSpPr>
        <p:spPr>
          <a:xfrm>
            <a:off x="5791200" y="4397972"/>
            <a:ext cx="2362200" cy="1477328"/>
          </a:xfrm>
          <a:prstGeom prst="rect">
            <a:avLst/>
          </a:prstGeom>
          <a:noFill/>
        </p:spPr>
        <p:txBody>
          <a:bodyPr wrap="square" rtlCol="0">
            <a:spAutoFit/>
          </a:bodyPr>
          <a:lstStyle/>
          <a:p>
            <a:r>
              <a:rPr lang="en-US" i="1" dirty="0">
                <a:solidFill>
                  <a:srgbClr val="C00000"/>
                </a:solidFill>
                <a:effectLst>
                  <a:outerShdw blurRad="38100" dist="38100" dir="2700000" algn="tl">
                    <a:srgbClr val="000000">
                      <a:alpha val="43137"/>
                    </a:srgbClr>
                  </a:outerShdw>
                </a:effectLst>
                <a:latin typeface="Arial Rounded MT Bold" pitchFamily="34" charset="0"/>
              </a:rPr>
              <a:t>Written by:</a:t>
            </a:r>
          </a:p>
          <a:p>
            <a:r>
              <a:rPr lang="en-US" i="1" dirty="0">
                <a:solidFill>
                  <a:srgbClr val="C00000"/>
                </a:solidFill>
                <a:effectLst>
                  <a:outerShdw blurRad="38100" dist="38100" dir="2700000" algn="tl">
                    <a:srgbClr val="000000">
                      <a:alpha val="43137"/>
                    </a:srgbClr>
                  </a:outerShdw>
                </a:effectLst>
                <a:latin typeface="Arial Rounded MT Bold" pitchFamily="34" charset="0"/>
              </a:rPr>
              <a:t> Alex Constantinescu; </a:t>
            </a:r>
            <a:r>
              <a:rPr lang="en-US" i="1" dirty="0" err="1">
                <a:solidFill>
                  <a:srgbClr val="C00000"/>
                </a:solidFill>
                <a:effectLst>
                  <a:outerShdw blurRad="38100" dist="38100" dir="2700000" algn="tl">
                    <a:srgbClr val="000000">
                      <a:alpha val="43137"/>
                    </a:srgbClr>
                  </a:outerShdw>
                </a:effectLst>
                <a:latin typeface="Arial Rounded MT Bold" pitchFamily="34" charset="0"/>
              </a:rPr>
              <a:t>Iosif</a:t>
            </a:r>
            <a:r>
              <a:rPr lang="en-US" i="1">
                <a:solidFill>
                  <a:srgbClr val="C00000"/>
                </a:solidFill>
                <a:effectLst>
                  <a:outerShdw blurRad="38100" dist="38100" dir="2700000" algn="tl">
                    <a:srgbClr val="000000">
                      <a:alpha val="43137"/>
                    </a:srgbClr>
                  </a:outerShdw>
                </a:effectLst>
                <a:latin typeface="Arial Rounded MT Bold" pitchFamily="34" charset="0"/>
              </a:rPr>
              <a:t> Teodor</a:t>
            </a:r>
            <a:r>
              <a:rPr lang="en-US" i="1" dirty="0">
                <a:solidFill>
                  <a:srgbClr val="C00000"/>
                </a:solidFill>
                <a:effectLst>
                  <a:outerShdw blurRad="38100" dist="38100" dir="2700000" algn="tl">
                    <a:srgbClr val="000000">
                      <a:alpha val="43137"/>
                    </a:srgbClr>
                  </a:outerShdw>
                </a:effectLst>
                <a:latin typeface="Arial Rounded MT Bold" pitchFamily="34" charset="0"/>
              </a:rPr>
              <a:t> and </a:t>
            </a:r>
            <a:r>
              <a:rPr lang="en-US" i="1" dirty="0" err="1">
                <a:solidFill>
                  <a:srgbClr val="C00000"/>
                </a:solidFill>
                <a:effectLst>
                  <a:outerShdw blurRad="38100" dist="38100" dir="2700000" algn="tl">
                    <a:srgbClr val="000000">
                      <a:alpha val="43137"/>
                    </a:srgbClr>
                  </a:outerShdw>
                </a:effectLst>
                <a:latin typeface="Arial Rounded MT Bold" pitchFamily="34" charset="0"/>
              </a:rPr>
              <a:t>Licarete</a:t>
            </a:r>
            <a:r>
              <a:rPr lang="en-US" i="1" dirty="0">
                <a:solidFill>
                  <a:srgbClr val="C00000"/>
                </a:solidFill>
                <a:effectLst>
                  <a:outerShdw blurRad="38100" dist="38100" dir="2700000" algn="tl">
                    <a:srgbClr val="000000">
                      <a:alpha val="43137"/>
                    </a:srgbClr>
                  </a:outerShdw>
                </a:effectLst>
                <a:latin typeface="Arial Rounded MT Bold" pitchFamily="34" charset="0"/>
              </a:rPr>
              <a:t> Tudor</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3104350"/>
            <a:ext cx="1911096" cy="2654300"/>
          </a:xfrm>
          <a:prstGeom prst="rect">
            <a:avLst/>
          </a:prstGeom>
        </p:spPr>
      </p:pic>
    </p:spTree>
    <p:extLst>
      <p:ext uri="{BB962C8B-B14F-4D97-AF65-F5344CB8AC3E}">
        <p14:creationId xmlns:p14="http://schemas.microsoft.com/office/powerpoint/2010/main" val="414515060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318</TotalTime>
  <Words>705</Words>
  <Application>Microsoft Office PowerPoint</Application>
  <PresentationFormat>Expunere pe ecran (4:3)</PresentationFormat>
  <Paragraphs>18</Paragraphs>
  <Slides>7</Slides>
  <Notes>0</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7</vt:i4>
      </vt:variant>
    </vt:vector>
  </HeadingPairs>
  <TitlesOfParts>
    <vt:vector size="12" baseType="lpstr">
      <vt:lpstr>Arial</vt:lpstr>
      <vt:lpstr>Arial Black</vt:lpstr>
      <vt:lpstr>Arial Narrow</vt:lpstr>
      <vt:lpstr>Arial Rounded MT Bold</vt:lpstr>
      <vt:lpstr>Horizon</vt:lpstr>
      <vt:lpstr>INNOVATION</vt:lpstr>
      <vt:lpstr>Prezentare PowerPoint</vt:lpstr>
      <vt:lpstr>Prezentare PowerPoint</vt:lpstr>
      <vt:lpstr>Prezentare PowerPoint</vt:lpstr>
      <vt:lpstr>Goals and failures</vt:lpstr>
      <vt:lpstr>Prezentare PowerPoint</vt:lpstr>
      <vt:lpstr>INNOVATION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dc:title>
  <dc:creator>Windows User</dc:creator>
  <cp:lastModifiedBy>Gabriela-Violeta Tanasescu</cp:lastModifiedBy>
  <cp:revision>23</cp:revision>
  <dcterms:created xsi:type="dcterms:W3CDTF">2018-04-21T10:36:06Z</dcterms:created>
  <dcterms:modified xsi:type="dcterms:W3CDTF">2018-04-21T18:35:45Z</dcterms:modified>
</cp:coreProperties>
</file>