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9" r:id="rId2"/>
    <p:sldId id="284" r:id="rId3"/>
    <p:sldId id="281" r:id="rId4"/>
    <p:sldId id="282" r:id="rId5"/>
    <p:sldId id="280" r:id="rId6"/>
    <p:sldId id="283" r:id="rId7"/>
    <p:sldId id="286" r:id="rId8"/>
    <p:sldId id="285" r:id="rId9"/>
    <p:sldId id="287" r:id="rId10"/>
    <p:sldId id="288" r:id="rId11"/>
    <p:sldId id="289" r:id="rId12"/>
    <p:sldId id="292" r:id="rId13"/>
    <p:sldId id="293" r:id="rId14"/>
    <p:sldId id="290"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51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19" autoAdjust="0"/>
    <p:restoredTop sz="94660"/>
  </p:normalViewPr>
  <p:slideViewPr>
    <p:cSldViewPr snapToGrid="0">
      <p:cViewPr varScale="1">
        <p:scale>
          <a:sx n="79" d="100"/>
          <a:sy n="79" d="100"/>
        </p:scale>
        <p:origin x="510" y="96"/>
      </p:cViewPr>
      <p:guideLst>
        <p:guide orient="horz" pos="2160"/>
        <p:guide pos="3840"/>
      </p:guideLst>
    </p:cSldViewPr>
  </p:slideViewPr>
  <p:notesTextViewPr>
    <p:cViewPr>
      <p:scale>
        <a:sx n="125" d="100"/>
        <a:sy n="125" d="100"/>
      </p:scale>
      <p:origin x="0" y="0"/>
    </p:cViewPr>
  </p:notesTextViewPr>
  <p:sorterViewPr>
    <p:cViewPr>
      <p:scale>
        <a:sx n="51" d="100"/>
        <a:sy n="5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1E4ED-5637-40F2-B36D-B6FC8BC0755C}" type="datetimeFigureOut">
              <a:rPr lang="en-IN" smtClean="0"/>
              <a:pPr/>
              <a:t>02-11-2017</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85FA5-E0F1-484B-81C8-2921CECF1E43}" type="slidenum">
              <a:rPr lang="en-IN" smtClean="0"/>
              <a:pPr/>
              <a:t>‹#›</a:t>
            </a:fld>
            <a:endParaRPr lang="en-IN" dirty="0"/>
          </a:p>
        </p:txBody>
      </p:sp>
    </p:spTree>
    <p:extLst>
      <p:ext uri="{BB962C8B-B14F-4D97-AF65-F5344CB8AC3E}">
        <p14:creationId xmlns:p14="http://schemas.microsoft.com/office/powerpoint/2010/main" val="3266279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9F085FA5-E0F1-484B-81C8-2921CECF1E43}" type="slidenum">
              <a:rPr lang="en-IN" smtClean="0"/>
              <a:pPr/>
              <a:t>12</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9D127757-D921-4870-92B7-14912F0AD0B9}" type="datetimeFigureOut">
              <a:rPr lang="en-IN" smtClean="0"/>
              <a:pPr/>
              <a:t>02-11-2017</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391A8E8-14CB-404C-94DA-3730EDDB94E2}" type="slidenum">
              <a:rPr lang="en-IN" smtClean="0"/>
              <a:pPr/>
              <a:t>‹#›</a:t>
            </a:fld>
            <a:endParaRPr lang="en-IN" dirty="0"/>
          </a:p>
        </p:txBody>
      </p:sp>
    </p:spTree>
    <p:extLst>
      <p:ext uri="{BB962C8B-B14F-4D97-AF65-F5344CB8AC3E}">
        <p14:creationId xmlns:p14="http://schemas.microsoft.com/office/powerpoint/2010/main" val="932199540"/>
      </p:ext>
    </p:extLst>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D127757-D921-4870-92B7-14912F0AD0B9}" type="datetimeFigureOut">
              <a:rPr lang="en-IN" smtClean="0"/>
              <a:pPr/>
              <a:t>02-11-2017</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391A8E8-14CB-404C-94DA-3730EDDB94E2}" type="slidenum">
              <a:rPr lang="en-IN" smtClean="0"/>
              <a:pPr/>
              <a:t>‹#›</a:t>
            </a:fld>
            <a:endParaRPr lang="en-IN" dirty="0"/>
          </a:p>
        </p:txBody>
      </p:sp>
    </p:spTree>
    <p:extLst>
      <p:ext uri="{BB962C8B-B14F-4D97-AF65-F5344CB8AC3E}">
        <p14:creationId xmlns:p14="http://schemas.microsoft.com/office/powerpoint/2010/main" val="2268663291"/>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D127757-D921-4870-92B7-14912F0AD0B9}" type="datetimeFigureOut">
              <a:rPr lang="en-IN" smtClean="0"/>
              <a:pPr/>
              <a:t>02-11-2017</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391A8E8-14CB-404C-94DA-3730EDDB94E2}" type="slidenum">
              <a:rPr lang="en-IN" smtClean="0"/>
              <a:pPr/>
              <a:t>‹#›</a:t>
            </a:fld>
            <a:endParaRPr lang="en-IN" dirty="0"/>
          </a:p>
        </p:txBody>
      </p:sp>
    </p:spTree>
    <p:extLst>
      <p:ext uri="{BB962C8B-B14F-4D97-AF65-F5344CB8AC3E}">
        <p14:creationId xmlns:p14="http://schemas.microsoft.com/office/powerpoint/2010/main" val="2257500224"/>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D127757-D921-4870-92B7-14912F0AD0B9}" type="datetimeFigureOut">
              <a:rPr lang="en-IN" smtClean="0"/>
              <a:pPr/>
              <a:t>02-11-2017</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391A8E8-14CB-404C-94DA-3730EDDB94E2}" type="slidenum">
              <a:rPr lang="en-IN" smtClean="0"/>
              <a:pPr/>
              <a:t>‹#›</a:t>
            </a:fld>
            <a:endParaRPr lang="en-IN" dirty="0"/>
          </a:p>
        </p:txBody>
      </p:sp>
    </p:spTree>
    <p:extLst>
      <p:ext uri="{BB962C8B-B14F-4D97-AF65-F5344CB8AC3E}">
        <p14:creationId xmlns:p14="http://schemas.microsoft.com/office/powerpoint/2010/main" val="2134688154"/>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127757-D921-4870-92B7-14912F0AD0B9}" type="datetimeFigureOut">
              <a:rPr lang="en-IN" smtClean="0"/>
              <a:pPr/>
              <a:t>02-11-2017</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2391A8E8-14CB-404C-94DA-3730EDDB94E2}" type="slidenum">
              <a:rPr lang="en-IN" smtClean="0"/>
              <a:pPr/>
              <a:t>‹#›</a:t>
            </a:fld>
            <a:endParaRPr lang="en-IN" dirty="0"/>
          </a:p>
        </p:txBody>
      </p:sp>
    </p:spTree>
    <p:extLst>
      <p:ext uri="{BB962C8B-B14F-4D97-AF65-F5344CB8AC3E}">
        <p14:creationId xmlns:p14="http://schemas.microsoft.com/office/powerpoint/2010/main" val="620788156"/>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9D127757-D921-4870-92B7-14912F0AD0B9}" type="datetimeFigureOut">
              <a:rPr lang="en-IN" smtClean="0"/>
              <a:pPr/>
              <a:t>02-11-2017</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2391A8E8-14CB-404C-94DA-3730EDDB94E2}" type="slidenum">
              <a:rPr lang="en-IN" smtClean="0"/>
              <a:pPr/>
              <a:t>‹#›</a:t>
            </a:fld>
            <a:endParaRPr lang="en-IN" dirty="0"/>
          </a:p>
        </p:txBody>
      </p:sp>
    </p:spTree>
    <p:extLst>
      <p:ext uri="{BB962C8B-B14F-4D97-AF65-F5344CB8AC3E}">
        <p14:creationId xmlns:p14="http://schemas.microsoft.com/office/powerpoint/2010/main" val="4049177415"/>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9D127757-D921-4870-92B7-14912F0AD0B9}" type="datetimeFigureOut">
              <a:rPr lang="en-IN" smtClean="0"/>
              <a:pPr/>
              <a:t>02-11-2017</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2391A8E8-14CB-404C-94DA-3730EDDB94E2}" type="slidenum">
              <a:rPr lang="en-IN" smtClean="0"/>
              <a:pPr/>
              <a:t>‹#›</a:t>
            </a:fld>
            <a:endParaRPr lang="en-IN" dirty="0"/>
          </a:p>
        </p:txBody>
      </p:sp>
    </p:spTree>
    <p:extLst>
      <p:ext uri="{BB962C8B-B14F-4D97-AF65-F5344CB8AC3E}">
        <p14:creationId xmlns:p14="http://schemas.microsoft.com/office/powerpoint/2010/main" val="918076459"/>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9D127757-D921-4870-92B7-14912F0AD0B9}" type="datetimeFigureOut">
              <a:rPr lang="en-IN" smtClean="0"/>
              <a:pPr/>
              <a:t>02-11-2017</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2391A8E8-14CB-404C-94DA-3730EDDB94E2}" type="slidenum">
              <a:rPr lang="en-IN" smtClean="0"/>
              <a:pPr/>
              <a:t>‹#›</a:t>
            </a:fld>
            <a:endParaRPr lang="en-IN" dirty="0"/>
          </a:p>
        </p:txBody>
      </p:sp>
    </p:spTree>
    <p:extLst>
      <p:ext uri="{BB962C8B-B14F-4D97-AF65-F5344CB8AC3E}">
        <p14:creationId xmlns:p14="http://schemas.microsoft.com/office/powerpoint/2010/main" val="2799337091"/>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27757-D921-4870-92B7-14912F0AD0B9}" type="datetimeFigureOut">
              <a:rPr lang="en-IN" smtClean="0"/>
              <a:pPr/>
              <a:t>02-11-2017</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2391A8E8-14CB-404C-94DA-3730EDDB94E2}" type="slidenum">
              <a:rPr lang="en-IN" smtClean="0"/>
              <a:pPr/>
              <a:t>‹#›</a:t>
            </a:fld>
            <a:endParaRPr lang="en-IN" dirty="0"/>
          </a:p>
        </p:txBody>
      </p:sp>
    </p:spTree>
    <p:extLst>
      <p:ext uri="{BB962C8B-B14F-4D97-AF65-F5344CB8AC3E}">
        <p14:creationId xmlns:p14="http://schemas.microsoft.com/office/powerpoint/2010/main" val="3400048617"/>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127757-D921-4870-92B7-14912F0AD0B9}" type="datetimeFigureOut">
              <a:rPr lang="en-IN" smtClean="0"/>
              <a:pPr/>
              <a:t>02-11-2017</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2391A8E8-14CB-404C-94DA-3730EDDB94E2}" type="slidenum">
              <a:rPr lang="en-IN" smtClean="0"/>
              <a:pPr/>
              <a:t>‹#›</a:t>
            </a:fld>
            <a:endParaRPr lang="en-IN" dirty="0"/>
          </a:p>
        </p:txBody>
      </p:sp>
    </p:spTree>
    <p:extLst>
      <p:ext uri="{BB962C8B-B14F-4D97-AF65-F5344CB8AC3E}">
        <p14:creationId xmlns:p14="http://schemas.microsoft.com/office/powerpoint/2010/main" val="645106464"/>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127757-D921-4870-92B7-14912F0AD0B9}" type="datetimeFigureOut">
              <a:rPr lang="en-IN" smtClean="0"/>
              <a:pPr/>
              <a:t>02-11-2017</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2391A8E8-14CB-404C-94DA-3730EDDB94E2}" type="slidenum">
              <a:rPr lang="en-IN" smtClean="0"/>
              <a:pPr/>
              <a:t>‹#›</a:t>
            </a:fld>
            <a:endParaRPr lang="en-IN" dirty="0"/>
          </a:p>
        </p:txBody>
      </p:sp>
    </p:spTree>
    <p:extLst>
      <p:ext uri="{BB962C8B-B14F-4D97-AF65-F5344CB8AC3E}">
        <p14:creationId xmlns:p14="http://schemas.microsoft.com/office/powerpoint/2010/main" val="1070857397"/>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1"/>
            </a:gs>
            <a:gs pos="75000">
              <a:schemeClr val="bg2">
                <a:lumMod val="25000"/>
              </a:schemeClr>
            </a:gs>
            <a:gs pos="25000">
              <a:schemeClr val="bg2">
                <a:lumMod val="50000"/>
              </a:schemeClr>
            </a:gs>
            <a:gs pos="0">
              <a:schemeClr val="tx1"/>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27757-D921-4870-92B7-14912F0AD0B9}" type="datetimeFigureOut">
              <a:rPr lang="en-IN" smtClean="0"/>
              <a:pPr/>
              <a:t>02-11-2017</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1A8E8-14CB-404C-94DA-3730EDDB94E2}" type="slidenum">
              <a:rPr lang="en-IN" smtClean="0"/>
              <a:pPr/>
              <a:t>‹#›</a:t>
            </a:fld>
            <a:endParaRPr lang="en-IN" dirty="0"/>
          </a:p>
        </p:txBody>
      </p:sp>
    </p:spTree>
    <p:extLst>
      <p:ext uri="{BB962C8B-B14F-4D97-AF65-F5344CB8AC3E}">
        <p14:creationId xmlns:p14="http://schemas.microsoft.com/office/powerpoint/2010/main" val="3380218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hyperlink" Target="http://www.who.int/mediacentre/factsheets/fs313/en/"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1238216" y="1714488"/>
            <a:ext cx="9620317" cy="4893647"/>
          </a:xfrm>
          <a:prstGeom prst="rect">
            <a:avLst/>
          </a:prstGeom>
        </p:spPr>
        <p:txBody>
          <a:bodyPr wrap="square">
            <a:spAutoFit/>
          </a:bodyPr>
          <a:lstStyle/>
          <a:p>
            <a:r>
              <a:rPr lang="en-US" sz="5400" dirty="0">
                <a:solidFill>
                  <a:srgbClr val="FF0000"/>
                </a:solidFill>
                <a:latin typeface="Times New Roman" pitchFamily="18" charset="0"/>
                <a:cs typeface="Times New Roman" pitchFamily="18" charset="0"/>
              </a:rPr>
              <a:t>               </a:t>
            </a:r>
            <a:r>
              <a:rPr lang="en-US" sz="5400" b="1" dirty="0">
                <a:solidFill>
                  <a:srgbClr val="FF0000"/>
                </a:solidFill>
                <a:latin typeface="Times New Roman" pitchFamily="18" charset="0"/>
                <a:cs typeface="Times New Roman" pitchFamily="18" charset="0"/>
              </a:rPr>
              <a:t>LOW COST</a:t>
            </a:r>
          </a:p>
          <a:p>
            <a:r>
              <a:rPr lang="en-US" sz="5400" b="1" dirty="0">
                <a:solidFill>
                  <a:srgbClr val="FF0000"/>
                </a:solidFill>
                <a:latin typeface="Times New Roman" pitchFamily="18" charset="0"/>
                <a:cs typeface="Times New Roman" pitchFamily="18" charset="0"/>
              </a:rPr>
              <a:t>             AIR PURIFIER</a:t>
            </a:r>
          </a:p>
          <a:p>
            <a:endParaRPr lang="en-US" sz="5400" b="1" dirty="0">
              <a:solidFill>
                <a:srgbClr val="FF0000"/>
              </a:solidFill>
              <a:latin typeface="Times New Roman" pitchFamily="18" charset="0"/>
              <a:cs typeface="Times New Roman" pitchFamily="18" charset="0"/>
            </a:endParaRPr>
          </a:p>
          <a:p>
            <a:pPr algn="r"/>
            <a:r>
              <a:rPr lang="en-US" sz="2400" b="1" dirty="0">
                <a:solidFill>
                  <a:srgbClr val="FF0000"/>
                </a:solidFill>
                <a:latin typeface="Times New Roman" pitchFamily="18" charset="0"/>
                <a:cs typeface="Times New Roman" pitchFamily="18" charset="0"/>
              </a:rPr>
              <a:t>                                                                   </a:t>
            </a:r>
            <a:r>
              <a:rPr lang="en-US" sz="2400" b="1" dirty="0">
                <a:solidFill>
                  <a:srgbClr val="002060"/>
                </a:solidFill>
                <a:latin typeface="Times New Roman" pitchFamily="18" charset="0"/>
                <a:cs typeface="Times New Roman" pitchFamily="18" charset="0"/>
              </a:rPr>
              <a:t>Made By :-</a:t>
            </a:r>
          </a:p>
          <a:p>
            <a:pPr algn="r"/>
            <a:r>
              <a:rPr lang="en-US" sz="2400" b="1" dirty="0" err="1">
                <a:solidFill>
                  <a:srgbClr val="002060"/>
                </a:solidFill>
                <a:latin typeface="Times New Roman" pitchFamily="18" charset="0"/>
                <a:cs typeface="Times New Roman" pitchFamily="18" charset="0"/>
              </a:rPr>
              <a:t>Preksha</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Singh,Rudraksh</a:t>
            </a:r>
            <a:r>
              <a:rPr lang="en-US" sz="2400" b="1" dirty="0">
                <a:solidFill>
                  <a:srgbClr val="002060"/>
                </a:solidFill>
                <a:latin typeface="Times New Roman" pitchFamily="18" charset="0"/>
                <a:cs typeface="Times New Roman" pitchFamily="18" charset="0"/>
              </a:rPr>
              <a:t> Agarwal                               </a:t>
            </a:r>
          </a:p>
          <a:p>
            <a:pPr algn="r"/>
            <a:r>
              <a:rPr lang="en-US" sz="2400" b="1" dirty="0">
                <a:solidFill>
                  <a:srgbClr val="002060"/>
                </a:solidFill>
                <a:latin typeface="Times New Roman" pitchFamily="18" charset="0"/>
                <a:cs typeface="Times New Roman" pitchFamily="18" charset="0"/>
              </a:rPr>
              <a:t>                                                                  Class:8</a:t>
            </a:r>
          </a:p>
          <a:p>
            <a:pPr algn="r"/>
            <a:r>
              <a:rPr lang="en-US" sz="2400" b="1" dirty="0">
                <a:solidFill>
                  <a:srgbClr val="002060"/>
                </a:solidFill>
                <a:latin typeface="Times New Roman" pitchFamily="18" charset="0"/>
                <a:cs typeface="Times New Roman" pitchFamily="18" charset="0"/>
              </a:rPr>
              <a:t>                                     Delhi Public School Ghaziabad </a:t>
            </a:r>
          </a:p>
          <a:p>
            <a:endParaRPr lang="en-IN" sz="5400" b="1" dirty="0">
              <a:latin typeface="Times New Roman" pitchFamily="18" charset="0"/>
              <a:cs typeface="Times New Roman" pitchFamily="18" charset="0"/>
            </a:endParaRPr>
          </a:p>
        </p:txBody>
      </p:sp>
      <p:pic>
        <p:nvPicPr>
          <p:cNvPr id="5" name="Picture 4" descr="Slide2.JPG"/>
          <p:cNvPicPr>
            <a:picLocks noChangeAspect="1"/>
          </p:cNvPicPr>
          <p:nvPr/>
        </p:nvPicPr>
        <p:blipFill>
          <a:blip r:embed="rId3" cstate="print"/>
          <a:stretch>
            <a:fillRect/>
          </a:stretch>
        </p:blipFill>
        <p:spPr>
          <a:xfrm>
            <a:off x="0" y="415984"/>
            <a:ext cx="3743459" cy="2105696"/>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xit" presetSubtype="0" fill="hold" nodeType="withEffect">
                                  <p:stCondLst>
                                    <p:cond delay="1500"/>
                                  </p:stCondLst>
                                  <p:childTnLst>
                                    <p:anim calcmode="lin" valueType="num">
                                      <p:cBhvr>
                                        <p:cTn id="12" dur="1000"/>
                                        <p:tgtEl>
                                          <p:spTgt spid="5"/>
                                        </p:tgtEl>
                                        <p:attrNameLst>
                                          <p:attrName>ppt_w</p:attrName>
                                        </p:attrNameLst>
                                      </p:cBhvr>
                                      <p:tavLst>
                                        <p:tav tm="0">
                                          <p:val>
                                            <p:strVal val="ppt_w"/>
                                          </p:val>
                                        </p:tav>
                                        <p:tav tm="100000">
                                          <p:val>
                                            <p:fltVal val="0"/>
                                          </p:val>
                                        </p:tav>
                                      </p:tavLst>
                                    </p:anim>
                                    <p:anim calcmode="lin" valueType="num">
                                      <p:cBhvr>
                                        <p:cTn id="13" dur="1000"/>
                                        <p:tgtEl>
                                          <p:spTgt spid="5"/>
                                        </p:tgtEl>
                                        <p:attrNameLst>
                                          <p:attrName>ppt_h</p:attrName>
                                        </p:attrNameLst>
                                      </p:cBhvr>
                                      <p:tavLst>
                                        <p:tav tm="0">
                                          <p:val>
                                            <p:strVal val="ppt_h"/>
                                          </p:val>
                                        </p:tav>
                                        <p:tav tm="100000">
                                          <p:val>
                                            <p:fltVal val="0"/>
                                          </p:val>
                                        </p:tav>
                                      </p:tavLst>
                                    </p:anim>
                                    <p:anim calcmode="lin" valueType="num">
                                      <p:cBhvr>
                                        <p:cTn id="14" dur="1000"/>
                                        <p:tgtEl>
                                          <p:spTgt spid="5"/>
                                        </p:tgtEl>
                                        <p:attrNameLst>
                                          <p:attrName>style.rotation</p:attrName>
                                        </p:attrNameLst>
                                      </p:cBhvr>
                                      <p:tavLst>
                                        <p:tav tm="0">
                                          <p:val>
                                            <p:fltVal val="0"/>
                                          </p:val>
                                        </p:tav>
                                        <p:tav tm="100000">
                                          <p:val>
                                            <p:fltVal val="90"/>
                                          </p:val>
                                        </p:tav>
                                      </p:tavLst>
                                    </p:anim>
                                    <p:animEffect transition="out" filter="fade">
                                      <p:cBhvr>
                                        <p:cTn id="15" dur="1000"/>
                                        <p:tgtEl>
                                          <p:spTgt spid="5"/>
                                        </p:tgtEl>
                                      </p:cBhvr>
                                    </p:animEffect>
                                    <p:set>
                                      <p:cBhvr>
                                        <p:cTn id="16"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1156"/>
          </a:xfrm>
          <a:blipFill>
            <a:blip r:embed="rId2"/>
            <a:tile tx="0" ty="0" sx="100000" sy="100000" flip="none" algn="tl"/>
          </a:blipFill>
        </p:spPr>
        <p:txBody>
          <a:bodyPr>
            <a:normAutofit/>
          </a:bodyPr>
          <a:lstStyle/>
          <a:p>
            <a:r>
              <a:rPr lang="en-US" sz="3200" b="1" dirty="0">
                <a:solidFill>
                  <a:srgbClr val="C00000"/>
                </a:solidFill>
                <a:latin typeface="Times New Roman" pitchFamily="18" charset="0"/>
                <a:cs typeface="Times New Roman" pitchFamily="18" charset="0"/>
              </a:rPr>
              <a:t>AIR PURIFIER FOR WINTERS</a:t>
            </a:r>
            <a:endParaRPr lang="en-IN"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1448790"/>
            <a:ext cx="10515600" cy="4728173"/>
          </a:xfrm>
          <a:blipFill>
            <a:blip r:embed="rId2"/>
            <a:tile tx="0" ty="0" sx="100000" sy="100000" flip="none" algn="tl"/>
          </a:blipFill>
        </p:spPr>
        <p:txBody>
          <a:bodyPr>
            <a:normAutofit lnSpcReduction="10000"/>
          </a:bodyPr>
          <a:lstStyle/>
          <a:p>
            <a:pPr marL="514350" indent="-514350" algn="just">
              <a:buAutoNum type="arabicPeriod"/>
            </a:pPr>
            <a:r>
              <a:rPr lang="en-US" sz="2600" dirty="0">
                <a:latin typeface="Times New Roman" pitchFamily="18" charset="0"/>
                <a:cs typeface="Times New Roman" pitchFamily="18" charset="0"/>
              </a:rPr>
              <a:t>For the winters, when we do not require cool air, but still need purified air, we took a container, filled it with water, and fixed an aerator (a device used in the aquariums to aerate the water for the fishes) in the container, we tested the pH of water, it was 7 (neutral).</a:t>
            </a:r>
          </a:p>
          <a:p>
            <a:pPr marL="514350" indent="-514350" algn="just">
              <a:buAutoNum type="arabicPeriod"/>
            </a:pPr>
            <a:r>
              <a:rPr lang="en-US" sz="2600" dirty="0">
                <a:latin typeface="Times New Roman" pitchFamily="18" charset="0"/>
                <a:cs typeface="Times New Roman" pitchFamily="18" charset="0"/>
              </a:rPr>
              <a:t>Then we let the aerator run for a few hours and then tested the pH, it was 5(acidic) because the harmful gases present in the air like CO2, SO2 get dissolved in the water and form </a:t>
            </a:r>
            <a:r>
              <a:rPr lang="en-US" sz="2600" dirty="0" err="1">
                <a:latin typeface="Times New Roman" pitchFamily="18" charset="0"/>
                <a:cs typeface="Times New Roman" pitchFamily="18" charset="0"/>
              </a:rPr>
              <a:t>sulphurous</a:t>
            </a:r>
            <a:r>
              <a:rPr lang="en-US" sz="2600" dirty="0">
                <a:latin typeface="Times New Roman" pitchFamily="18" charset="0"/>
                <a:cs typeface="Times New Roman" pitchFamily="18" charset="0"/>
              </a:rPr>
              <a:t> acid, carbolic acid etc.</a:t>
            </a:r>
          </a:p>
          <a:p>
            <a:pPr marL="514350" indent="-514350" algn="just">
              <a:buAutoNum type="arabicPeriod"/>
            </a:pPr>
            <a:r>
              <a:rPr lang="en-US" sz="2600" dirty="0">
                <a:latin typeface="Times New Roman" pitchFamily="18" charset="0"/>
                <a:cs typeface="Times New Roman" pitchFamily="18" charset="0"/>
              </a:rPr>
              <a:t>In order to neutralize the acid, we took a separate container and added some lime in it. Then we mixed the lime with water. We tested its pH, it was 10 (base).</a:t>
            </a:r>
          </a:p>
          <a:p>
            <a:pPr marL="514350" indent="-514350" algn="just">
              <a:buAutoNum type="arabicPeriod"/>
            </a:pPr>
            <a:r>
              <a:rPr lang="en-US" sz="2600" dirty="0">
                <a:latin typeface="Times New Roman" pitchFamily="18" charset="0"/>
                <a:cs typeface="Times New Roman" pitchFamily="18" charset="0"/>
              </a:rPr>
              <a:t>We next mixed the lime water, with the water present in the container, and let it run for a few more hours and tested the pH after that, it was 8 (weakly basic). </a:t>
            </a:r>
          </a:p>
          <a:p>
            <a:endParaRPr lang="en-US" dirty="0">
              <a:solidFill>
                <a:srgbClr val="FFFF00"/>
              </a:solidFill>
              <a:latin typeface="Baskerville Old Face" panose="02020602080505020303" pitchFamily="18" charset="0"/>
            </a:endParaRPr>
          </a:p>
          <a:p>
            <a:endParaRPr lang="en-IN" dirty="0"/>
          </a:p>
        </p:txBody>
      </p:sp>
    </p:spTree>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7047"/>
            <a:ext cx="10515600" cy="1325563"/>
          </a:xfrm>
          <a:blipFill>
            <a:blip r:embed="rId2"/>
            <a:tile tx="0" ty="0" sx="100000" sy="100000" flip="none" algn="tl"/>
          </a:blipFill>
        </p:spPr>
        <p:txBody>
          <a:bodyPr>
            <a:normAutofit/>
          </a:bodyPr>
          <a:lstStyle/>
          <a:p>
            <a:r>
              <a:rPr lang="en-US" sz="3200" b="1" dirty="0">
                <a:solidFill>
                  <a:srgbClr val="C00000"/>
                </a:solidFill>
                <a:latin typeface="Times New Roman" pitchFamily="18" charset="0"/>
                <a:cs typeface="Times New Roman" pitchFamily="18" charset="0"/>
              </a:rPr>
              <a:t>CONCLUSION</a:t>
            </a:r>
            <a:endParaRPr lang="en-IN"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blipFill>
            <a:blip r:embed="rId2"/>
            <a:tile tx="0" ty="0" sx="100000" sy="100000" flip="none" algn="tl"/>
          </a:blipFill>
        </p:spPr>
        <p:txBody>
          <a:bodyPr/>
          <a:lstStyle/>
          <a:p>
            <a:r>
              <a:rPr lang="en-US" sz="2400" dirty="0">
                <a:latin typeface="Times New Roman" pitchFamily="18" charset="0"/>
                <a:cs typeface="Times New Roman" pitchFamily="18" charset="0"/>
              </a:rPr>
              <a:t>THE LIME, WHICH IS A BASE, NEUTRALIZES THE ACIDS PRESENT IN THE WATER. THEREFORE, CLEANING THE AIR.</a:t>
            </a:r>
            <a:r>
              <a:rPr lang="en-IN" sz="2400" b="1" i="1" dirty="0">
                <a:solidFill>
                  <a:schemeClr val="bg1"/>
                </a:solidFill>
                <a:latin typeface="Comic Sans MS" panose="030F0702030302020204" pitchFamily="66" charset="0"/>
              </a:rPr>
              <a:t> </a:t>
            </a:r>
          </a:p>
          <a:p>
            <a:pPr>
              <a:buNone/>
            </a:pPr>
            <a:endParaRPr lang="en-IN" sz="2400" b="1" i="1" dirty="0">
              <a:solidFill>
                <a:schemeClr val="bg1"/>
              </a:solidFill>
              <a:latin typeface="Comic Sans MS" panose="030F0702030302020204" pitchFamily="66" charset="0"/>
            </a:endParaRPr>
          </a:p>
          <a:p>
            <a:pPr>
              <a:buNone/>
            </a:pPr>
            <a:r>
              <a:rPr lang="en-IN" sz="3200" b="1" dirty="0">
                <a:solidFill>
                  <a:srgbClr val="C00000"/>
                </a:solidFill>
                <a:latin typeface="Times New Roman" pitchFamily="18" charset="0"/>
                <a:cs typeface="Times New Roman" pitchFamily="18" charset="0"/>
              </a:rPr>
              <a:t>WHY OUR PURIFIER??</a:t>
            </a:r>
          </a:p>
          <a:p>
            <a:pPr algn="just">
              <a:buNone/>
            </a:pPr>
            <a:r>
              <a:rPr lang="en-US" sz="2400" dirty="0">
                <a:latin typeface="Times New Roman" pitchFamily="18" charset="0"/>
                <a:cs typeface="Times New Roman" pitchFamily="18" charset="0"/>
              </a:rPr>
              <a:t>THE PURIFIERS, AVAILABLE IN THE MARKETS ARE VERY COSTLY AND RANGE FROM ABOUT Rs.7000 TO Rs. 40000 WHEREAS OUR PURIFIER IS VERY economical it costed us only </a:t>
            </a:r>
            <a:r>
              <a:rPr lang="en-US" sz="2400" dirty="0" err="1">
                <a:latin typeface="Times New Roman" pitchFamily="18" charset="0"/>
                <a:cs typeface="Times New Roman" pitchFamily="18" charset="0"/>
              </a:rPr>
              <a:t>Rs</a:t>
            </a:r>
            <a:r>
              <a:rPr lang="en-US" sz="2400" dirty="0">
                <a:latin typeface="Times New Roman" pitchFamily="18" charset="0"/>
                <a:cs typeface="Times New Roman" pitchFamily="18" charset="0"/>
              </a:rPr>
              <a:t>. 300.</a:t>
            </a:r>
            <a:endParaRPr lang="en-IN" sz="2400" b="1" dirty="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a:buNone/>
            </a:pPr>
            <a:endParaRPr lang="en-IN" dirty="0"/>
          </a:p>
        </p:txBody>
      </p:sp>
    </p:spTree>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C00000"/>
                </a:solidFill>
                <a:latin typeface="Times New Roman" pitchFamily="18" charset="0"/>
                <a:cs typeface="Times New Roman" pitchFamily="18" charset="0"/>
              </a:rPr>
              <a:t>Few Glimpses……</a:t>
            </a:r>
            <a:endParaRPr lang="en-IN" sz="3200" b="1" dirty="0">
              <a:solidFill>
                <a:srgbClr val="C00000"/>
              </a:solidFill>
              <a:latin typeface="Times New Roman" pitchFamily="18" charset="0"/>
              <a:cs typeface="Times New Roman" pitchFamily="18" charset="0"/>
            </a:endParaRPr>
          </a:p>
        </p:txBody>
      </p:sp>
      <p:pic>
        <p:nvPicPr>
          <p:cNvPr id="4098" name="Picture 2" descr="C:\Users\DELL\Desktop\2.jpg"/>
          <p:cNvPicPr>
            <a:picLocks noGrp="1" noChangeAspect="1" noChangeArrowheads="1"/>
          </p:cNvPicPr>
          <p:nvPr>
            <p:ph idx="1"/>
          </p:nvPr>
        </p:nvPicPr>
        <p:blipFill>
          <a:blip r:embed="rId4" cstate="print"/>
          <a:srcRect/>
          <a:stretch>
            <a:fillRect/>
          </a:stretch>
        </p:blipFill>
        <p:spPr>
          <a:xfrm>
            <a:off x="1303740" y="1507958"/>
            <a:ext cx="3845776" cy="4892841"/>
          </a:xfrm>
        </p:spPr>
      </p:pic>
      <p:pic>
        <p:nvPicPr>
          <p:cNvPr id="4100" name="Picture 4" descr="C:\Users\DELL\Desktop\1.jpg"/>
          <p:cNvPicPr>
            <a:picLocks noChangeAspect="1" noChangeArrowheads="1"/>
          </p:cNvPicPr>
          <p:nvPr/>
        </p:nvPicPr>
        <p:blipFill>
          <a:blip r:embed="rId5" cstate="print"/>
          <a:srcRect/>
          <a:stretch>
            <a:fillRect/>
          </a:stretch>
        </p:blipFill>
        <p:spPr bwMode="auto">
          <a:xfrm>
            <a:off x="-541116" y="-6403322"/>
            <a:ext cx="1880632" cy="2440921"/>
          </a:xfrm>
          <a:prstGeom prst="rect">
            <a:avLst/>
          </a:prstGeom>
          <a:noFill/>
        </p:spPr>
      </p:pic>
      <p:pic>
        <p:nvPicPr>
          <p:cNvPr id="12" name="Picture 3" descr="C:\Users\DELL\Desktop\1.jpg"/>
          <p:cNvPicPr>
            <a:picLocks noChangeAspect="1" noChangeArrowheads="1"/>
          </p:cNvPicPr>
          <p:nvPr/>
        </p:nvPicPr>
        <p:blipFill>
          <a:blip r:embed="rId6" cstate="print"/>
          <a:srcRect/>
          <a:stretch>
            <a:fillRect/>
          </a:stretch>
        </p:blipFill>
        <p:spPr bwMode="auto">
          <a:xfrm flipH="1">
            <a:off x="7398887" y="-8161571"/>
            <a:ext cx="1933371" cy="2253829"/>
          </a:xfrm>
          <a:prstGeom prst="rect">
            <a:avLst/>
          </a:prstGeom>
          <a:noFill/>
        </p:spPr>
      </p:pic>
      <p:pic>
        <p:nvPicPr>
          <p:cNvPr id="13" name="Picture 12" descr="1.jpg"/>
          <p:cNvPicPr>
            <a:picLocks noChangeAspect="1"/>
          </p:cNvPicPr>
          <p:nvPr/>
        </p:nvPicPr>
        <p:blipFill>
          <a:blip r:embed="rId7" cstate="print"/>
          <a:stretch>
            <a:fillRect/>
          </a:stretch>
        </p:blipFill>
        <p:spPr>
          <a:xfrm>
            <a:off x="6878759" y="529388"/>
            <a:ext cx="4238419" cy="6007769"/>
          </a:xfrm>
          <a:prstGeom prst="rect">
            <a:avLst/>
          </a:prstGeom>
        </p:spPr>
      </p:pic>
    </p:spTree>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C00000"/>
                </a:solidFill>
                <a:latin typeface="Times New Roman" pitchFamily="18" charset="0"/>
                <a:cs typeface="Times New Roman" pitchFamily="18" charset="0"/>
              </a:rPr>
              <a:t>Continued…</a:t>
            </a:r>
            <a:endParaRPr lang="en-IN" sz="3200" b="1" dirty="0">
              <a:solidFill>
                <a:srgbClr val="C00000"/>
              </a:solidFill>
              <a:latin typeface="Times New Roman" pitchFamily="18" charset="0"/>
              <a:cs typeface="Times New Roman" pitchFamily="18" charset="0"/>
            </a:endParaRPr>
          </a:p>
        </p:txBody>
      </p:sp>
      <p:pic>
        <p:nvPicPr>
          <p:cNvPr id="5122" name="Picture 2" descr="C:\Users\DELL\Desktop\20161221_124241.jpg"/>
          <p:cNvPicPr>
            <a:picLocks noGrp="1" noChangeAspect="1" noChangeArrowheads="1"/>
          </p:cNvPicPr>
          <p:nvPr>
            <p:ph idx="1"/>
          </p:nvPr>
        </p:nvPicPr>
        <p:blipFill>
          <a:blip r:embed="rId3" cstate="print"/>
          <a:srcRect l="36520"/>
          <a:stretch>
            <a:fillRect/>
          </a:stretch>
        </p:blipFill>
        <p:spPr bwMode="auto">
          <a:xfrm>
            <a:off x="689811" y="1315454"/>
            <a:ext cx="5566610" cy="4411578"/>
          </a:xfrm>
          <a:prstGeom prst="rect">
            <a:avLst/>
          </a:prstGeom>
          <a:noFill/>
        </p:spPr>
      </p:pic>
      <p:pic>
        <p:nvPicPr>
          <p:cNvPr id="5123" name="Picture 3" descr="C:\Users\DELL\Desktop\20161221_095333.jpg"/>
          <p:cNvPicPr>
            <a:picLocks noChangeAspect="1" noChangeArrowheads="1"/>
          </p:cNvPicPr>
          <p:nvPr/>
        </p:nvPicPr>
        <p:blipFill>
          <a:blip r:embed="rId4" cstate="print"/>
          <a:srcRect/>
          <a:stretch>
            <a:fillRect/>
          </a:stretch>
        </p:blipFill>
        <p:spPr bwMode="auto">
          <a:xfrm flipH="1">
            <a:off x="6464968" y="1299411"/>
            <a:ext cx="5149516" cy="4395535"/>
          </a:xfrm>
          <a:prstGeom prst="rect">
            <a:avLst/>
          </a:prstGeom>
          <a:noFill/>
        </p:spPr>
      </p:pic>
    </p:spTree>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a:bodyPr>
          <a:lstStyle/>
          <a:p>
            <a:r>
              <a:rPr lang="en-US" sz="3200" b="1" dirty="0">
                <a:solidFill>
                  <a:srgbClr val="C00000"/>
                </a:solidFill>
                <a:latin typeface="Times New Roman" pitchFamily="18" charset="0"/>
                <a:cs typeface="Times New Roman" pitchFamily="18" charset="0"/>
              </a:rPr>
              <a:t>References</a:t>
            </a:r>
            <a:endParaRPr lang="en-IN"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blipFill>
            <a:blip r:embed="rId2"/>
            <a:tile tx="0" ty="0" sx="100000" sy="100000" flip="none" algn="tl"/>
          </a:blipFill>
        </p:spPr>
        <p:txBody>
          <a:bodyPr/>
          <a:lstStyle/>
          <a:p>
            <a:r>
              <a:rPr lang="en-US" dirty="0">
                <a:latin typeface="Times New Roman" pitchFamily="18" charset="0"/>
                <a:ea typeface="Calibri" pitchFamily="34" charset="0"/>
                <a:cs typeface="Times New Roman" pitchFamily="18" charset="0"/>
                <a:hlinkClick r:id="rId3"/>
              </a:rPr>
              <a:t>http://www.who.int/mediacentre/factsheets/fs313/en/</a:t>
            </a:r>
            <a:endParaRPr lang="en-IN" dirty="0"/>
          </a:p>
        </p:txBody>
      </p:sp>
    </p:spTree>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635983373600013302-1875882455_Dollarphotoclub_77959340-1024x577.jpg"/>
          <p:cNvPicPr>
            <a:picLocks noChangeAspect="1" noChangeArrowheads="1"/>
          </p:cNvPicPr>
          <p:nvPr/>
        </p:nvPicPr>
        <p:blipFill>
          <a:blip r:embed="rId2"/>
          <a:srcRect/>
          <a:stretch>
            <a:fillRect/>
          </a:stretch>
        </p:blipFill>
        <p:spPr bwMode="auto">
          <a:xfrm>
            <a:off x="1068779" y="736271"/>
            <a:ext cx="9904020" cy="5462647"/>
          </a:xfrm>
          <a:prstGeom prst="rect">
            <a:avLst/>
          </a:prstGeom>
          <a:noFill/>
        </p:spPr>
      </p:pic>
    </p:spTree>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a:bodyPr>
          <a:lstStyle/>
          <a:p>
            <a:r>
              <a:rPr lang="en-US" sz="3200" b="1" dirty="0">
                <a:solidFill>
                  <a:srgbClr val="C00000"/>
                </a:solidFill>
                <a:latin typeface="Times New Roman" pitchFamily="18" charset="0"/>
                <a:cs typeface="Times New Roman" pitchFamily="18" charset="0"/>
              </a:rPr>
              <a:t>AIR POLLUTION  </a:t>
            </a:r>
            <a:endParaRPr lang="en-IN"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blipFill>
            <a:blip r:embed="rId2"/>
            <a:tile tx="0" ty="0" sx="100000" sy="100000" flip="none" algn="tl"/>
          </a:blipFill>
        </p:spPr>
        <p:txBody>
          <a:bodyPr>
            <a:normAutofit/>
          </a:bodyPr>
          <a:lstStyle/>
          <a:p>
            <a:pPr algn="just" fontAlgn="base"/>
            <a:r>
              <a:rPr lang="en-US" sz="2400" dirty="0">
                <a:latin typeface="Times New Roman" pitchFamily="18" charset="0"/>
                <a:cs typeface="Times New Roman" pitchFamily="18" charset="0"/>
              </a:rPr>
              <a:t>The lower the levels of air pollution, the better the circulatory and respiratory health of the population will be, both long- and short-term.</a:t>
            </a:r>
          </a:p>
          <a:p>
            <a:pPr algn="just" fontAlgn="base"/>
            <a:r>
              <a:rPr lang="en-US" sz="2400" dirty="0">
                <a:latin typeface="Times New Roman" pitchFamily="18" charset="0"/>
                <a:cs typeface="Times New Roman" pitchFamily="18" charset="0"/>
              </a:rPr>
              <a:t>The "WHO Air quality guidelines" provide an assessment of health effects of air pollution and thresholds for health-harmful pollution levels.</a:t>
            </a:r>
          </a:p>
          <a:p>
            <a:pPr algn="just" fontAlgn="base"/>
            <a:r>
              <a:rPr lang="en-US" sz="2400" dirty="0">
                <a:latin typeface="Times New Roman" pitchFamily="18" charset="0"/>
                <a:cs typeface="Times New Roman" pitchFamily="18" charset="0"/>
              </a:rPr>
              <a:t>Ambient (outdoor air pollution) in both cities and rural areas was estimated to cause 3.7 million premature deaths worldwide in 2012.</a:t>
            </a:r>
          </a:p>
          <a:p>
            <a:pPr algn="just" fontAlgn="base"/>
            <a:r>
              <a:rPr lang="en-US" sz="2400" dirty="0">
                <a:latin typeface="Times New Roman" pitchFamily="18" charset="0"/>
                <a:cs typeface="Times New Roman" pitchFamily="18" charset="0"/>
              </a:rPr>
              <a:t>Some 88% of those premature deaths occurred in low- and middle-income countries, and the greatest number in the WHO Western Pacific and South-East Asia regions.</a:t>
            </a:r>
            <a:endParaRPr lang="en-IN" sz="2400" dirty="0">
              <a:latin typeface="Times New Roman" pitchFamily="18" charset="0"/>
              <a:cs typeface="Times New Roman" pitchFamily="18" charset="0"/>
            </a:endParaRPr>
          </a:p>
        </p:txBody>
      </p:sp>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a:bodyPr>
          <a:lstStyle/>
          <a:p>
            <a:r>
              <a:rPr lang="en-US" sz="3200" b="1" dirty="0">
                <a:solidFill>
                  <a:srgbClr val="C00000"/>
                </a:solidFill>
                <a:latin typeface="Times New Roman" pitchFamily="18" charset="0"/>
                <a:cs typeface="Times New Roman" pitchFamily="18" charset="0"/>
              </a:rPr>
              <a:t>WHAT IS AN AIR PURIFIER????</a:t>
            </a:r>
            <a:endParaRPr lang="en-IN" sz="3200" dirty="0"/>
          </a:p>
        </p:txBody>
      </p:sp>
      <p:sp>
        <p:nvSpPr>
          <p:cNvPr id="3" name="Content Placeholder 2"/>
          <p:cNvSpPr>
            <a:spLocks noGrp="1"/>
          </p:cNvSpPr>
          <p:nvPr>
            <p:ph idx="1"/>
          </p:nvPr>
        </p:nvSpPr>
        <p:spPr>
          <a:blipFill>
            <a:blip r:embed="rId2"/>
            <a:tile tx="0" ty="0" sx="100000" sy="100000" flip="none" algn="tl"/>
          </a:blipFill>
        </p:spPr>
        <p:txBody>
          <a:bodyPr/>
          <a:lstStyle/>
          <a:p>
            <a:pPr algn="just">
              <a:buNone/>
            </a:pPr>
            <a:r>
              <a:rPr lang="en-IN" dirty="0">
                <a:latin typeface="Times New Roman" pitchFamily="18" charset="0"/>
                <a:cs typeface="Times New Roman" pitchFamily="18" charset="0"/>
              </a:rPr>
              <a:t>An air purifier is a device which removes contaminants from the air in a room. Air purifiers may also be used in industry to remove impurities such as CO2 from air before processing. Pressure swing absorbers or other absorption techniques are typically used for this.</a:t>
            </a:r>
            <a:endParaRPr lang="en-IN" dirty="0">
              <a:solidFill>
                <a:schemeClr val="bg1"/>
              </a:solidFill>
              <a:latin typeface="Times New Roman" pitchFamily="18" charset="0"/>
              <a:cs typeface="Times New Roman" pitchFamily="18" charset="0"/>
            </a:endParaRPr>
          </a:p>
          <a:p>
            <a:endParaRPr lang="en-IN" dirty="0"/>
          </a:p>
        </p:txBody>
      </p:sp>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C00000"/>
                </a:solidFill>
                <a:latin typeface="Times New Roman" pitchFamily="18" charset="0"/>
                <a:cs typeface="Times New Roman" pitchFamily="18" charset="0"/>
              </a:rPr>
              <a:t>COMPONENT OF AN AIR PURIFIER FROM MARKET</a:t>
            </a:r>
            <a:endParaRPr lang="en-IN" sz="3200" dirty="0"/>
          </a:p>
        </p:txBody>
      </p:sp>
      <p:sp>
        <p:nvSpPr>
          <p:cNvPr id="3" name="Content Placeholder 2"/>
          <p:cNvSpPr>
            <a:spLocks noGrp="1"/>
          </p:cNvSpPr>
          <p:nvPr>
            <p:ph idx="1"/>
          </p:nvPr>
        </p:nvSpPr>
        <p:spPr>
          <a:xfrm>
            <a:off x="838200" y="1377538"/>
            <a:ext cx="10515600" cy="5296393"/>
          </a:xfrm>
          <a:blipFill>
            <a:blip r:embed="rId2"/>
            <a:tile tx="0" ty="0" sx="100000" sy="100000" flip="none" algn="tl"/>
          </a:blipFill>
        </p:spPr>
        <p:txBody>
          <a:bodyPr>
            <a:normAutofit fontScale="32500" lnSpcReduction="20000"/>
          </a:bodyPr>
          <a:lstStyle/>
          <a:p>
            <a:pPr marL="0" indent="0" algn="just">
              <a:buNone/>
            </a:pPr>
            <a:r>
              <a:rPr lang="en-IN" sz="7400" b="1" dirty="0">
                <a:latin typeface="Times New Roman" pitchFamily="18" charset="0"/>
                <a:cs typeface="Times New Roman" pitchFamily="18" charset="0"/>
              </a:rPr>
              <a:t>HEPA filters </a:t>
            </a:r>
          </a:p>
          <a:p>
            <a:pPr algn="just"/>
            <a:r>
              <a:rPr lang="en-IN" sz="7400" dirty="0">
                <a:latin typeface="Times New Roman" pitchFamily="18" charset="0"/>
                <a:cs typeface="Times New Roman" pitchFamily="18" charset="0"/>
              </a:rPr>
              <a:t>The glass </a:t>
            </a:r>
            <a:r>
              <a:rPr lang="en-IN" sz="7400" dirty="0" err="1">
                <a:latin typeface="Times New Roman" pitchFamily="18" charset="0"/>
                <a:cs typeface="Times New Roman" pitchFamily="18" charset="0"/>
              </a:rPr>
              <a:t>fibers</a:t>
            </a:r>
            <a:r>
              <a:rPr lang="en-IN" sz="7400" dirty="0">
                <a:latin typeface="Times New Roman" pitchFamily="18" charset="0"/>
                <a:cs typeface="Times New Roman" pitchFamily="18" charset="0"/>
              </a:rPr>
              <a:t> that make up a HEPA filter are created by passing molten glass or plastic through very fine pores in a spinning nozzle. The resulting glass </a:t>
            </a:r>
            <a:r>
              <a:rPr lang="en-IN" sz="7400" dirty="0" err="1">
                <a:latin typeface="Times New Roman" pitchFamily="18" charset="0"/>
                <a:cs typeface="Times New Roman" pitchFamily="18" charset="0"/>
              </a:rPr>
              <a:t>fibers</a:t>
            </a:r>
            <a:r>
              <a:rPr lang="en-IN" sz="7400" dirty="0">
                <a:latin typeface="Times New Roman" pitchFamily="18" charset="0"/>
                <a:cs typeface="Times New Roman" pitchFamily="18" charset="0"/>
              </a:rPr>
              <a:t> cool and harden almost instantly because of their tiny diameters. </a:t>
            </a:r>
          </a:p>
          <a:p>
            <a:pPr algn="just">
              <a:buNone/>
            </a:pPr>
            <a:r>
              <a:rPr lang="en-IN" sz="7400" b="1" dirty="0">
                <a:latin typeface="Times New Roman" pitchFamily="18" charset="0"/>
                <a:cs typeface="Times New Roman" pitchFamily="18" charset="0"/>
              </a:rPr>
              <a:t>The activated carbon filter </a:t>
            </a:r>
          </a:p>
          <a:p>
            <a:pPr algn="just"/>
            <a:r>
              <a:rPr lang="en-IN" sz="7400" dirty="0">
                <a:latin typeface="Times New Roman" pitchFamily="18" charset="0"/>
                <a:cs typeface="Times New Roman" pitchFamily="18" charset="0"/>
              </a:rPr>
              <a:t>1 The activated carbon filter (for odour reduction) usually consists of carbon-impregnated cloth or foam. This is manufactured by infusing the raw material with powdered activated carbon. </a:t>
            </a:r>
          </a:p>
          <a:p>
            <a:pPr algn="just">
              <a:buNone/>
            </a:pPr>
            <a:r>
              <a:rPr lang="en-IN" sz="7400" b="1" dirty="0">
                <a:latin typeface="Times New Roman" pitchFamily="18" charset="0"/>
                <a:cs typeface="Times New Roman" pitchFamily="18" charset="0"/>
              </a:rPr>
              <a:t>The fan </a:t>
            </a:r>
          </a:p>
          <a:p>
            <a:pPr algn="just">
              <a:buNone/>
            </a:pPr>
            <a:r>
              <a:rPr lang="en-IN" sz="7400" dirty="0">
                <a:latin typeface="Times New Roman" pitchFamily="18" charset="0"/>
                <a:cs typeface="Times New Roman" pitchFamily="18" charset="0"/>
              </a:rPr>
              <a:t>An electric fan is used to pull air through the air purifier.</a:t>
            </a:r>
            <a:endParaRPr lang="en-IN" sz="7400" b="1" dirty="0">
              <a:latin typeface="Times New Roman" pitchFamily="18" charset="0"/>
              <a:cs typeface="Times New Roman" pitchFamily="18" charset="0"/>
            </a:endParaRPr>
          </a:p>
          <a:p>
            <a:pPr algn="just">
              <a:buNone/>
            </a:pPr>
            <a:r>
              <a:rPr lang="en-IN" sz="7400" b="1" dirty="0">
                <a:latin typeface="Times New Roman" pitchFamily="18" charset="0"/>
                <a:cs typeface="Times New Roman" pitchFamily="18" charset="0"/>
              </a:rPr>
              <a:t>Assembly </a:t>
            </a:r>
          </a:p>
          <a:p>
            <a:pPr algn="just"/>
            <a:r>
              <a:rPr lang="en-IN" sz="7400" dirty="0">
                <a:latin typeface="Times New Roman" pitchFamily="18" charset="0"/>
                <a:cs typeface="Times New Roman" pitchFamily="18" charset="0"/>
              </a:rPr>
              <a:t>3 There are very few components in an air purifier. For this reason, they are usually bench assembled. In bench assembly, moving conveyors bring the individual components or sub-assemblies (e.g., the fan already attached to the case) to a bench where a person then hand assembles them. </a:t>
            </a:r>
          </a:p>
          <a:p>
            <a:pPr algn="just">
              <a:buNone/>
            </a:pPr>
            <a:br>
              <a:rPr lang="en-IN" dirty="0">
                <a:latin typeface="Baskerville Old Face" panose="02020602080505020303" pitchFamily="18" charset="0"/>
              </a:rPr>
            </a:br>
            <a:endParaRPr lang="en-IN" dirty="0"/>
          </a:p>
        </p:txBody>
      </p:sp>
    </p:spTree>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a:bodyPr>
          <a:lstStyle/>
          <a:p>
            <a:r>
              <a:rPr lang="en-US" sz="3200" b="1" dirty="0">
                <a:solidFill>
                  <a:srgbClr val="C00000"/>
                </a:solidFill>
                <a:latin typeface="Times New Roman" pitchFamily="18" charset="0"/>
                <a:cs typeface="Times New Roman" pitchFamily="18" charset="0"/>
              </a:rPr>
              <a:t>ADVANTAGES OF AIR PURIFIER</a:t>
            </a:r>
            <a:endParaRPr lang="en-IN" sz="3200" dirty="0"/>
          </a:p>
        </p:txBody>
      </p:sp>
      <p:sp>
        <p:nvSpPr>
          <p:cNvPr id="3" name="Content Placeholder 2"/>
          <p:cNvSpPr>
            <a:spLocks noGrp="1"/>
          </p:cNvSpPr>
          <p:nvPr>
            <p:ph idx="1"/>
          </p:nvPr>
        </p:nvSpPr>
        <p:spPr>
          <a:blipFill>
            <a:blip r:embed="rId2"/>
            <a:tile tx="0" ty="0" sx="100000" sy="100000" flip="none" algn="tl"/>
          </a:blipFill>
        </p:spPr>
        <p:txBody>
          <a:bodyPr/>
          <a:lstStyle/>
          <a:p>
            <a:pPr algn="just"/>
            <a:r>
              <a:rPr lang="en-IN" sz="2400" dirty="0">
                <a:latin typeface="Times New Roman" pitchFamily="18" charset="0"/>
                <a:cs typeface="Times New Roman" pitchFamily="18" charset="0"/>
              </a:rPr>
              <a:t>They are very helpful devices for people who suffer from asthma or allergies. </a:t>
            </a:r>
          </a:p>
          <a:p>
            <a:pPr algn="just"/>
            <a:r>
              <a:rPr lang="en-IN" sz="2400" dirty="0">
                <a:latin typeface="Times New Roman" pitchFamily="18" charset="0"/>
                <a:cs typeface="Times New Roman" pitchFamily="18" charset="0"/>
              </a:rPr>
              <a:t>Air purifiers serve residential as well as commercial needs. Commercially air purifiers serve various industrial, medical and commercial industries.</a:t>
            </a:r>
          </a:p>
          <a:p>
            <a:pPr algn="just"/>
            <a:r>
              <a:rPr lang="en-IN" sz="2400" dirty="0">
                <a:latin typeface="Times New Roman" pitchFamily="18" charset="0"/>
                <a:cs typeface="Times New Roman" pitchFamily="18" charset="0"/>
              </a:rPr>
              <a:t>Air purifiers have HEPA (high efficiency particulate air) filters that aid in cleaning the air around that is circulated. They help get rid off contaminants and impurities from the air. </a:t>
            </a:r>
          </a:p>
          <a:p>
            <a:endParaRPr lang="en-IN" dirty="0"/>
          </a:p>
        </p:txBody>
      </p:sp>
    </p:spTree>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621"/>
            <a:ext cx="10515600" cy="1325563"/>
          </a:xfrm>
          <a:blipFill>
            <a:blip r:embed="rId2"/>
            <a:tile tx="0" ty="0" sx="100000" sy="100000" flip="none" algn="tl"/>
          </a:blipFill>
        </p:spPr>
        <p:txBody>
          <a:bodyPr>
            <a:normAutofit/>
          </a:bodyPr>
          <a:lstStyle/>
          <a:p>
            <a:r>
              <a:rPr lang="en-US" sz="3200" b="1" dirty="0">
                <a:solidFill>
                  <a:srgbClr val="C00000"/>
                </a:solidFill>
                <a:latin typeface="Times New Roman" pitchFamily="18" charset="0"/>
                <a:cs typeface="Times New Roman" pitchFamily="18" charset="0"/>
              </a:rPr>
              <a:t>DISADVANTAGES OF AIR PURIFIERS</a:t>
            </a:r>
            <a:endParaRPr lang="en-IN"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1730622"/>
            <a:ext cx="10515600" cy="4351338"/>
          </a:xfrm>
          <a:blipFill>
            <a:blip r:embed="rId2"/>
            <a:tile tx="0" ty="0" sx="100000" sy="100000" flip="none" algn="tl"/>
          </a:blipFill>
        </p:spPr>
        <p:txBody>
          <a:bodyPr/>
          <a:lstStyle/>
          <a:p>
            <a:pPr algn="just"/>
            <a:r>
              <a:rPr lang="en-IN" sz="2400" dirty="0">
                <a:latin typeface="Times New Roman" pitchFamily="18" charset="0"/>
                <a:cs typeface="Times New Roman" pitchFamily="18" charset="0"/>
              </a:rPr>
              <a:t>Air purifiers require constant maintenance and cleaning. The problem with these devices is that some purifiers clean dust but are not helpful with odours; others remove odours but don’t do much for the dust.</a:t>
            </a:r>
          </a:p>
          <a:p>
            <a:pPr algn="just"/>
            <a:r>
              <a:rPr lang="en-IN" sz="2400" dirty="0">
                <a:latin typeface="Times New Roman" pitchFamily="18" charset="0"/>
                <a:cs typeface="Times New Roman" pitchFamily="18" charset="0"/>
              </a:rPr>
              <a:t>Research has proved that air purifiers might support in removing impurities and contaminants from the air but it is very complicated to free the air of odours and gases.</a:t>
            </a:r>
          </a:p>
          <a:p>
            <a:pPr algn="just"/>
            <a:r>
              <a:rPr lang="en-IN" sz="2400" b="1" dirty="0">
                <a:latin typeface="Times New Roman" pitchFamily="18" charset="0"/>
                <a:cs typeface="Times New Roman" pitchFamily="18" charset="0"/>
              </a:rPr>
              <a:t>They are also very costly to buy.</a:t>
            </a:r>
          </a:p>
          <a:p>
            <a:endParaRPr lang="en-IN" dirty="0"/>
          </a:p>
        </p:txBody>
      </p:sp>
    </p:spTree>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a:bodyPr>
          <a:lstStyle/>
          <a:p>
            <a:r>
              <a:rPr lang="en-US" sz="3200" b="1" dirty="0">
                <a:solidFill>
                  <a:srgbClr val="C00000"/>
                </a:solidFill>
                <a:latin typeface="Times New Roman" pitchFamily="18" charset="0"/>
                <a:cs typeface="Times New Roman" pitchFamily="18" charset="0"/>
              </a:rPr>
              <a:t>MATERIAL WE USED TO MAKE THE AIR  PURIFIER </a:t>
            </a:r>
            <a:endParaRPr lang="en-IN"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blipFill>
            <a:blip r:embed="rId2"/>
            <a:tile tx="0" ty="0" sx="100000" sy="100000" flip="none" algn="tl"/>
          </a:blipFill>
        </p:spPr>
        <p:txBody>
          <a:bodyPr>
            <a:normAutofit/>
          </a:bodyPr>
          <a:lstStyle/>
          <a:p>
            <a:pPr marL="0" indent="0">
              <a:lnSpc>
                <a:spcPct val="150000"/>
              </a:lnSpc>
              <a:buNone/>
            </a:pPr>
            <a:r>
              <a:rPr lang="en-US" sz="2400" dirty="0">
                <a:latin typeface="Times New Roman" pitchFamily="18" charset="0"/>
                <a:cs typeface="Times New Roman" pitchFamily="18" charset="0"/>
              </a:rPr>
              <a:t>MATERIAL  USED WAS -:</a:t>
            </a:r>
          </a:p>
          <a:p>
            <a:pPr marL="457200" indent="-457200">
              <a:lnSpc>
                <a:spcPct val="150000"/>
              </a:lnSpc>
              <a:buAutoNum type="arabicPeriod"/>
            </a:pPr>
            <a:r>
              <a:rPr lang="en-US" sz="2400" dirty="0">
                <a:latin typeface="Times New Roman" pitchFamily="18" charset="0"/>
                <a:cs typeface="Times New Roman" pitchFamily="18" charset="0"/>
              </a:rPr>
              <a:t>2 Containers</a:t>
            </a:r>
          </a:p>
          <a:p>
            <a:pPr marL="457200" indent="-457200">
              <a:lnSpc>
                <a:spcPct val="150000"/>
              </a:lnSpc>
              <a:buAutoNum type="arabicPeriod"/>
            </a:pPr>
            <a:r>
              <a:rPr lang="en-US" sz="2400" dirty="0">
                <a:latin typeface="Times New Roman" pitchFamily="18" charset="0"/>
                <a:cs typeface="Times New Roman" pitchFamily="18" charset="0"/>
              </a:rPr>
              <a:t>An aquarium aerator</a:t>
            </a:r>
          </a:p>
          <a:p>
            <a:pPr marL="457200" indent="-457200">
              <a:lnSpc>
                <a:spcPct val="150000"/>
              </a:lnSpc>
              <a:buAutoNum type="arabicPeriod"/>
            </a:pPr>
            <a:r>
              <a:rPr lang="en-US" sz="2400" dirty="0">
                <a:latin typeface="Times New Roman" pitchFamily="18" charset="0"/>
                <a:cs typeface="Times New Roman" pitchFamily="18" charset="0"/>
              </a:rPr>
              <a:t>Lime (Calcium Carbonate)</a:t>
            </a:r>
          </a:p>
          <a:p>
            <a:pPr marL="457200" indent="-457200">
              <a:lnSpc>
                <a:spcPct val="150000"/>
              </a:lnSpc>
              <a:buAutoNum type="arabicPeriod"/>
            </a:pPr>
            <a:r>
              <a:rPr lang="en-US" sz="2400" dirty="0">
                <a:latin typeface="Times New Roman" pitchFamily="18" charset="0"/>
                <a:cs typeface="Times New Roman" pitchFamily="18" charset="0"/>
              </a:rPr>
              <a:t>A desert cooler</a:t>
            </a:r>
          </a:p>
          <a:p>
            <a:pPr marL="457200" indent="-457200">
              <a:lnSpc>
                <a:spcPct val="150000"/>
              </a:lnSpc>
              <a:buAutoNum type="arabicPeriod"/>
            </a:pPr>
            <a:r>
              <a:rPr lang="en-US" sz="2400" dirty="0">
                <a:latin typeface="Times New Roman" pitchFamily="18" charset="0"/>
                <a:cs typeface="Times New Roman" pitchFamily="18" charset="0"/>
              </a:rPr>
              <a:t>pH paper</a:t>
            </a:r>
            <a:endParaRPr lang="en-IN" sz="2400" dirty="0">
              <a:latin typeface="Times New Roman" pitchFamily="18" charset="0"/>
              <a:cs typeface="Times New Roman" pitchFamily="18" charset="0"/>
            </a:endParaRPr>
          </a:p>
        </p:txBody>
      </p:sp>
    </p:spTree>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a:bodyPr>
          <a:lstStyle/>
          <a:p>
            <a:r>
              <a:rPr lang="en-US" sz="3200" b="1" dirty="0">
                <a:solidFill>
                  <a:srgbClr val="C00000"/>
                </a:solidFill>
                <a:latin typeface="Times New Roman" pitchFamily="18" charset="0"/>
                <a:cs typeface="Times New Roman" pitchFamily="18" charset="0"/>
              </a:rPr>
              <a:t>REACTIONS  FOR THE LIME BASEDAIR PURIFIER </a:t>
            </a:r>
            <a:endParaRPr lang="en-IN"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blipFill>
            <a:blip r:embed="rId2"/>
            <a:tile tx="0" ty="0" sx="100000" sy="100000" flip="none" algn="tl"/>
          </a:blipFill>
        </p:spPr>
        <p:txBody>
          <a:bodyPr/>
          <a:lstStyle/>
          <a:p>
            <a:pPr marL="0" marR="0">
              <a:lnSpc>
                <a:spcPct val="150000"/>
              </a:lnSpc>
              <a:spcBef>
                <a:spcPts val="0"/>
              </a:spcBef>
              <a:spcAft>
                <a:spcPts val="1000"/>
              </a:spcAft>
            </a:pPr>
            <a:r>
              <a:rPr lang="en-US" sz="2400" dirty="0" err="1">
                <a:latin typeface="Times New Roman" pitchFamily="18" charset="0"/>
                <a:ea typeface="Calibri"/>
                <a:cs typeface="Times New Roman" pitchFamily="18" charset="0"/>
              </a:rPr>
              <a:t>CaO</a:t>
            </a:r>
            <a:r>
              <a:rPr lang="en-US" sz="2400" dirty="0">
                <a:latin typeface="Times New Roman" pitchFamily="18" charset="0"/>
                <a:ea typeface="Calibri"/>
                <a:cs typeface="Times New Roman" pitchFamily="18" charset="0"/>
              </a:rPr>
              <a:t> + H</a:t>
            </a:r>
            <a:r>
              <a:rPr lang="en-US" sz="2400" baseline="-25000" dirty="0">
                <a:latin typeface="Times New Roman" pitchFamily="18" charset="0"/>
                <a:ea typeface="Calibri"/>
                <a:cs typeface="Times New Roman" pitchFamily="18" charset="0"/>
              </a:rPr>
              <a:t>2</a:t>
            </a:r>
            <a:r>
              <a:rPr lang="en-US" sz="2400" dirty="0">
                <a:latin typeface="Times New Roman" pitchFamily="18" charset="0"/>
                <a:ea typeface="Calibri"/>
                <a:cs typeface="Times New Roman" pitchFamily="18" charset="0"/>
              </a:rPr>
              <a:t>O ---------&gt; Ca(OH)</a:t>
            </a:r>
            <a:r>
              <a:rPr lang="en-US" sz="2400" baseline="-25000" dirty="0">
                <a:latin typeface="Times New Roman" pitchFamily="18" charset="0"/>
                <a:ea typeface="Calibri"/>
                <a:cs typeface="Times New Roman" pitchFamily="18" charset="0"/>
              </a:rPr>
              <a:t>2</a:t>
            </a:r>
          </a:p>
          <a:p>
            <a:pPr marL="0">
              <a:lnSpc>
                <a:spcPct val="150000"/>
              </a:lnSpc>
              <a:spcBef>
                <a:spcPts val="0"/>
              </a:spcBef>
              <a:spcAft>
                <a:spcPts val="1000"/>
              </a:spcAft>
            </a:pPr>
            <a:r>
              <a:rPr lang="en-US" sz="2400" dirty="0">
                <a:latin typeface="Times New Roman" pitchFamily="18" charset="0"/>
                <a:ea typeface="Calibri"/>
                <a:cs typeface="Times New Roman" pitchFamily="18" charset="0"/>
              </a:rPr>
              <a:t>Ca(OH)</a:t>
            </a:r>
            <a:r>
              <a:rPr lang="en-US" sz="2400" baseline="-25000" dirty="0">
                <a:latin typeface="Times New Roman" pitchFamily="18" charset="0"/>
                <a:ea typeface="Calibri"/>
                <a:cs typeface="Times New Roman" pitchFamily="18" charset="0"/>
              </a:rPr>
              <a:t>2 </a:t>
            </a:r>
            <a:r>
              <a:rPr lang="en-US" sz="2400" dirty="0">
                <a:latin typeface="Times New Roman" pitchFamily="18" charset="0"/>
                <a:ea typeface="Calibri"/>
                <a:cs typeface="Times New Roman" pitchFamily="18" charset="0"/>
              </a:rPr>
              <a:t> +  CO</a:t>
            </a:r>
            <a:r>
              <a:rPr lang="en-US" sz="2400" baseline="-25000" dirty="0">
                <a:latin typeface="Times New Roman" pitchFamily="18" charset="0"/>
                <a:ea typeface="Calibri"/>
                <a:cs typeface="Times New Roman" pitchFamily="18" charset="0"/>
              </a:rPr>
              <a:t>2</a:t>
            </a:r>
            <a:r>
              <a:rPr lang="en-US" sz="2400" dirty="0">
                <a:latin typeface="Times New Roman" pitchFamily="18" charset="0"/>
                <a:ea typeface="Calibri"/>
                <a:cs typeface="Times New Roman" pitchFamily="18" charset="0"/>
              </a:rPr>
              <a:t> ---------&gt; CaCO</a:t>
            </a:r>
            <a:r>
              <a:rPr lang="en-US" sz="2400" baseline="-25000" dirty="0">
                <a:latin typeface="Times New Roman" pitchFamily="18" charset="0"/>
                <a:ea typeface="Calibri"/>
                <a:cs typeface="Times New Roman" pitchFamily="18" charset="0"/>
              </a:rPr>
              <a:t>3</a:t>
            </a:r>
            <a:r>
              <a:rPr lang="en-US" sz="2400" dirty="0">
                <a:latin typeface="Times New Roman" pitchFamily="18" charset="0"/>
                <a:ea typeface="Calibri"/>
                <a:cs typeface="Times New Roman" pitchFamily="18" charset="0"/>
              </a:rPr>
              <a:t> + H</a:t>
            </a:r>
            <a:r>
              <a:rPr lang="en-US" sz="2400" baseline="-25000" dirty="0">
                <a:latin typeface="Times New Roman" pitchFamily="18" charset="0"/>
                <a:ea typeface="Calibri"/>
                <a:cs typeface="Times New Roman" pitchFamily="18" charset="0"/>
              </a:rPr>
              <a:t>2</a:t>
            </a:r>
            <a:r>
              <a:rPr lang="en-US" sz="2400" dirty="0">
                <a:latin typeface="Times New Roman" pitchFamily="18" charset="0"/>
                <a:ea typeface="Calibri"/>
                <a:cs typeface="Times New Roman" pitchFamily="18" charset="0"/>
              </a:rPr>
              <a:t>O</a:t>
            </a:r>
          </a:p>
          <a:p>
            <a:pPr marL="0" marR="0">
              <a:lnSpc>
                <a:spcPct val="150000"/>
              </a:lnSpc>
              <a:spcBef>
                <a:spcPts val="0"/>
              </a:spcBef>
              <a:spcAft>
                <a:spcPts val="1000"/>
              </a:spcAft>
            </a:pPr>
            <a:r>
              <a:rPr lang="en-US" sz="2400" dirty="0">
                <a:latin typeface="Times New Roman" pitchFamily="18" charset="0"/>
                <a:ea typeface="Calibri"/>
                <a:cs typeface="Times New Roman" pitchFamily="18" charset="0"/>
              </a:rPr>
              <a:t>Ca(OH)</a:t>
            </a:r>
            <a:r>
              <a:rPr lang="en-US" sz="2400" baseline="-25000" dirty="0">
                <a:latin typeface="Times New Roman" pitchFamily="18" charset="0"/>
                <a:ea typeface="Calibri"/>
                <a:cs typeface="Times New Roman" pitchFamily="18" charset="0"/>
              </a:rPr>
              <a:t>2 </a:t>
            </a:r>
            <a:r>
              <a:rPr lang="en-US" sz="2400" dirty="0">
                <a:latin typeface="Times New Roman" pitchFamily="18" charset="0"/>
                <a:ea typeface="Calibri"/>
                <a:cs typeface="Times New Roman" pitchFamily="18" charset="0"/>
              </a:rPr>
              <a:t> +  SO</a:t>
            </a:r>
            <a:r>
              <a:rPr lang="en-US" sz="2400" baseline="-25000" dirty="0">
                <a:latin typeface="Times New Roman" pitchFamily="18" charset="0"/>
                <a:ea typeface="Calibri"/>
                <a:cs typeface="Times New Roman" pitchFamily="18" charset="0"/>
              </a:rPr>
              <a:t>2</a:t>
            </a:r>
            <a:r>
              <a:rPr lang="en-US" sz="2400" dirty="0">
                <a:latin typeface="Times New Roman" pitchFamily="18" charset="0"/>
                <a:ea typeface="Calibri"/>
                <a:cs typeface="Times New Roman" pitchFamily="18" charset="0"/>
              </a:rPr>
              <a:t> ---------&gt; CaSO</a:t>
            </a:r>
            <a:r>
              <a:rPr lang="en-US" sz="2400" baseline="-25000" dirty="0">
                <a:latin typeface="Times New Roman" pitchFamily="18" charset="0"/>
                <a:ea typeface="Calibri"/>
                <a:cs typeface="Times New Roman" pitchFamily="18" charset="0"/>
              </a:rPr>
              <a:t>3</a:t>
            </a:r>
            <a:r>
              <a:rPr lang="en-US" sz="2400" dirty="0">
                <a:latin typeface="Times New Roman" pitchFamily="18" charset="0"/>
                <a:ea typeface="Calibri"/>
                <a:cs typeface="Times New Roman" pitchFamily="18" charset="0"/>
              </a:rPr>
              <a:t> + H</a:t>
            </a:r>
            <a:r>
              <a:rPr lang="en-US" sz="2400" baseline="-25000" dirty="0">
                <a:latin typeface="Times New Roman" pitchFamily="18" charset="0"/>
                <a:ea typeface="Calibri"/>
                <a:cs typeface="Times New Roman" pitchFamily="18" charset="0"/>
              </a:rPr>
              <a:t>2</a:t>
            </a:r>
            <a:r>
              <a:rPr lang="en-US" sz="2400" dirty="0">
                <a:latin typeface="Times New Roman" pitchFamily="18" charset="0"/>
                <a:ea typeface="Calibri"/>
                <a:cs typeface="Times New Roman" pitchFamily="18" charset="0"/>
              </a:rPr>
              <a:t>O</a:t>
            </a:r>
          </a:p>
          <a:p>
            <a:pPr marL="0" marR="0">
              <a:lnSpc>
                <a:spcPct val="150000"/>
              </a:lnSpc>
              <a:spcBef>
                <a:spcPts val="0"/>
              </a:spcBef>
              <a:spcAft>
                <a:spcPts val="1000"/>
              </a:spcAft>
            </a:pPr>
            <a:r>
              <a:rPr lang="en-US" sz="2400" dirty="0">
                <a:latin typeface="Times New Roman" pitchFamily="18" charset="0"/>
                <a:ea typeface="Calibri"/>
                <a:cs typeface="Times New Roman" pitchFamily="18" charset="0"/>
              </a:rPr>
              <a:t>Ca(OH)</a:t>
            </a:r>
            <a:r>
              <a:rPr lang="en-US" sz="2400" baseline="-25000" dirty="0">
                <a:latin typeface="Times New Roman" pitchFamily="18" charset="0"/>
                <a:ea typeface="Calibri"/>
                <a:cs typeface="Times New Roman" pitchFamily="18" charset="0"/>
              </a:rPr>
              <a:t>2  </a:t>
            </a:r>
            <a:r>
              <a:rPr lang="en-US" sz="2400" dirty="0">
                <a:latin typeface="Times New Roman" pitchFamily="18" charset="0"/>
                <a:ea typeface="Calibri"/>
                <a:cs typeface="Times New Roman" pitchFamily="18" charset="0"/>
              </a:rPr>
              <a:t>+  NO</a:t>
            </a:r>
            <a:r>
              <a:rPr lang="en-US" sz="2400" baseline="-25000" dirty="0">
                <a:latin typeface="Times New Roman" pitchFamily="18" charset="0"/>
                <a:ea typeface="Calibri"/>
                <a:cs typeface="Times New Roman" pitchFamily="18" charset="0"/>
              </a:rPr>
              <a:t>2</a:t>
            </a:r>
            <a:r>
              <a:rPr lang="en-US" sz="2400" dirty="0">
                <a:latin typeface="Times New Roman" pitchFamily="18" charset="0"/>
                <a:ea typeface="Calibri"/>
                <a:cs typeface="Times New Roman" pitchFamily="18" charset="0"/>
              </a:rPr>
              <a:t>  -------------&gt; CaNO</a:t>
            </a:r>
            <a:r>
              <a:rPr lang="en-US" sz="2400" baseline="-25000" dirty="0">
                <a:latin typeface="Times New Roman" pitchFamily="18" charset="0"/>
                <a:ea typeface="Calibri"/>
                <a:cs typeface="Times New Roman" pitchFamily="18" charset="0"/>
              </a:rPr>
              <a:t>3</a:t>
            </a:r>
            <a:r>
              <a:rPr lang="en-US" sz="2400" dirty="0">
                <a:latin typeface="Times New Roman" pitchFamily="18" charset="0"/>
                <a:ea typeface="Calibri"/>
                <a:cs typeface="Times New Roman" pitchFamily="18" charset="0"/>
              </a:rPr>
              <a:t> + H</a:t>
            </a:r>
            <a:r>
              <a:rPr lang="en-US" sz="2400" baseline="-25000" dirty="0">
                <a:latin typeface="Times New Roman" pitchFamily="18" charset="0"/>
                <a:ea typeface="Calibri"/>
                <a:cs typeface="Times New Roman" pitchFamily="18" charset="0"/>
              </a:rPr>
              <a:t>2</a:t>
            </a:r>
            <a:r>
              <a:rPr lang="en-US" sz="2400" dirty="0">
                <a:latin typeface="Times New Roman" pitchFamily="18" charset="0"/>
                <a:ea typeface="Calibri"/>
                <a:cs typeface="Times New Roman" pitchFamily="18" charset="0"/>
              </a:rPr>
              <a:t>O</a:t>
            </a:r>
          </a:p>
          <a:p>
            <a:pPr marL="0" indent="0">
              <a:buNone/>
            </a:pPr>
            <a:endParaRPr lang="en-IN" dirty="0"/>
          </a:p>
        </p:txBody>
      </p:sp>
    </p:spTree>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8028"/>
          </a:xfrm>
          <a:blipFill>
            <a:blip r:embed="rId2"/>
            <a:tile tx="0" ty="0" sx="100000" sy="100000" flip="none" algn="tl"/>
          </a:blipFill>
        </p:spPr>
        <p:txBody>
          <a:bodyPr>
            <a:normAutofit/>
          </a:bodyPr>
          <a:lstStyle/>
          <a:p>
            <a:r>
              <a:rPr lang="en-US" sz="3200" b="1" dirty="0">
                <a:solidFill>
                  <a:srgbClr val="C00000"/>
                </a:solidFill>
                <a:latin typeface="Times New Roman" pitchFamily="18" charset="0"/>
                <a:cs typeface="Times New Roman" pitchFamily="18" charset="0"/>
              </a:rPr>
              <a:t>AIR PURIFIER FOR SUMMERS</a:t>
            </a:r>
            <a:endParaRPr lang="en-IN"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1211283"/>
            <a:ext cx="10515600" cy="4965680"/>
          </a:xfrm>
          <a:blipFill>
            <a:blip r:embed="rId2"/>
            <a:tile tx="0" ty="0" sx="100000" sy="100000" flip="none" algn="tl"/>
          </a:blipFill>
        </p:spPr>
        <p:txBody>
          <a:bodyPr>
            <a:normAutofit/>
          </a:bodyPr>
          <a:lstStyle/>
          <a:p>
            <a:pPr algn="just">
              <a:buNone/>
            </a:pPr>
            <a:r>
              <a:rPr lang="en-US" sz="2400" dirty="0">
                <a:latin typeface="Times New Roman" pitchFamily="18" charset="0"/>
                <a:cs typeface="Times New Roman" pitchFamily="18" charset="0"/>
              </a:rPr>
              <a:t>Our air purifier works in two phases, one for summers and the other for winters.</a:t>
            </a:r>
          </a:p>
          <a:p>
            <a:pPr marL="514350" indent="-514350" algn="just">
              <a:buAutoNum type="arabicPeriod"/>
            </a:pPr>
            <a:r>
              <a:rPr lang="en-US" sz="2400" dirty="0">
                <a:latin typeface="Times New Roman" pitchFamily="18" charset="0"/>
                <a:cs typeface="Times New Roman" pitchFamily="18" charset="0"/>
              </a:rPr>
              <a:t>For the summers, we took a desert cooler and tested the pH of water, it was 7 (neutral).</a:t>
            </a:r>
          </a:p>
          <a:p>
            <a:pPr marL="514350" indent="-514350" algn="just">
              <a:buAutoNum type="arabicPeriod"/>
            </a:pPr>
            <a:r>
              <a:rPr lang="en-US" sz="2400" dirty="0">
                <a:latin typeface="Times New Roman" pitchFamily="18" charset="0"/>
                <a:cs typeface="Times New Roman" pitchFamily="18" charset="0"/>
              </a:rPr>
              <a:t>Then we let the cooler run for a few hours and then tested the pH, it was 5(acidic) because the acidic gases present in the air like CO2, SO2 get dissolved in the water and form </a:t>
            </a:r>
            <a:r>
              <a:rPr lang="en-US" sz="2400" dirty="0" err="1">
                <a:latin typeface="Times New Roman" pitchFamily="18" charset="0"/>
                <a:cs typeface="Times New Roman" pitchFamily="18" charset="0"/>
              </a:rPr>
              <a:t>Sulphurous</a:t>
            </a:r>
            <a:r>
              <a:rPr lang="en-US" sz="2400" dirty="0">
                <a:latin typeface="Times New Roman" pitchFamily="18" charset="0"/>
                <a:cs typeface="Times New Roman" pitchFamily="18" charset="0"/>
              </a:rPr>
              <a:t> acid, carbonic acid etc.</a:t>
            </a:r>
          </a:p>
          <a:p>
            <a:pPr marL="514350" indent="-514350" algn="just">
              <a:buAutoNum type="arabicPeriod"/>
            </a:pPr>
            <a:r>
              <a:rPr lang="en-US" sz="2400" dirty="0">
                <a:latin typeface="Times New Roman" pitchFamily="18" charset="0"/>
                <a:cs typeface="Times New Roman" pitchFamily="18" charset="0"/>
              </a:rPr>
              <a:t>In order to neutralize the acid, we took a separate container and added 100 of lime in it. Then we mixed the lime with water. We tested its pH, it was 10 (base).</a:t>
            </a:r>
          </a:p>
          <a:p>
            <a:pPr marL="514350" indent="-514350" algn="just">
              <a:buAutoNum type="arabicPeriod"/>
            </a:pPr>
            <a:r>
              <a:rPr lang="en-US" sz="2400" dirty="0">
                <a:latin typeface="Times New Roman" pitchFamily="18" charset="0"/>
                <a:cs typeface="Times New Roman" pitchFamily="18" charset="0"/>
              </a:rPr>
              <a:t>We next filtered and mixed lime water, with the water present in the cooler, and let it run for a few more hours and tested the pH after that, it was 8 (weakly basic). </a:t>
            </a:r>
          </a:p>
          <a:p>
            <a:endParaRPr lang="en-US" sz="2400" dirty="0">
              <a:solidFill>
                <a:srgbClr val="FFFF00"/>
              </a:solidFill>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Tree>
  </p:cSld>
  <p:clrMapOvr>
    <a:masterClrMapping/>
  </p:clrMapOvr>
  <p:transition spd="med">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2441</TotalTime>
  <Words>1013</Words>
  <Application>Microsoft Office PowerPoint</Application>
  <PresentationFormat>Widescreen</PresentationFormat>
  <Paragraphs>65</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Baskerville Old Face</vt:lpstr>
      <vt:lpstr>Calibri</vt:lpstr>
      <vt:lpstr>Calibri Light</vt:lpstr>
      <vt:lpstr>Comic Sans MS</vt:lpstr>
      <vt:lpstr>Times New Roman</vt:lpstr>
      <vt:lpstr>Office Theme</vt:lpstr>
      <vt:lpstr>PowerPoint Presentation</vt:lpstr>
      <vt:lpstr>AIR POLLUTION  </vt:lpstr>
      <vt:lpstr>WHAT IS AN AIR PURIFIER????</vt:lpstr>
      <vt:lpstr>COMPONENT OF AN AIR PURIFIER FROM MARKET</vt:lpstr>
      <vt:lpstr>ADVANTAGES OF AIR PURIFIER</vt:lpstr>
      <vt:lpstr>DISADVANTAGES OF AIR PURIFIERS</vt:lpstr>
      <vt:lpstr>MATERIAL WE USED TO MAKE THE AIR  PURIFIER </vt:lpstr>
      <vt:lpstr>REACTIONS  FOR THE LIME BASEDAIR PURIFIER </vt:lpstr>
      <vt:lpstr>AIR PURIFIER FOR SUMMERS</vt:lpstr>
      <vt:lpstr>AIR PURIFIER FOR WINTERS</vt:lpstr>
      <vt:lpstr>CONCLUSION</vt:lpstr>
      <vt:lpstr>Few Glimpses……</vt:lpstr>
      <vt:lpstr>Continued…</vt:lpstr>
      <vt:lpstr>References</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HOLOGRAMS</dc:title>
  <dc:creator>User</dc:creator>
  <cp:lastModifiedBy>Soma Singh</cp:lastModifiedBy>
  <cp:revision>135</cp:revision>
  <dcterms:created xsi:type="dcterms:W3CDTF">2015-08-21T11:47:30Z</dcterms:created>
  <dcterms:modified xsi:type="dcterms:W3CDTF">2017-11-03T02:48:01Z</dcterms:modified>
</cp:coreProperties>
</file>